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81" r:id="rId2"/>
    <p:sldId id="282" r:id="rId3"/>
    <p:sldId id="295" r:id="rId4"/>
    <p:sldId id="296" r:id="rId5"/>
    <p:sldId id="298" r:id="rId6"/>
    <p:sldId id="297" r:id="rId7"/>
    <p:sldId id="299" r:id="rId8"/>
    <p:sldId id="300" r:id="rId9"/>
    <p:sldId id="292" r:id="rId10"/>
    <p:sldId id="293" r:id="rId11"/>
    <p:sldId id="301" r:id="rId12"/>
    <p:sldId id="302" r:id="rId13"/>
    <p:sldId id="303" r:id="rId14"/>
    <p:sldId id="305" r:id="rId15"/>
    <p:sldId id="30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D6D94E-3130-4731-A964-561E4F55C9D8}" type="datetimeFigureOut">
              <a:rPr lang="en-US" smtClean="0"/>
              <a:t>5/25/2022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CA40E5-EFA0-43AB-823F-AB3B8009928D}" type="slidenum">
              <a:rPr lang="en-US" smtClean="0"/>
              <a:t>‹#›</a:t>
            </a:fld>
            <a:endParaRPr lang="en-US"/>
          </a:p>
        </p:txBody>
      </p:sp>
    </p:spTree>
    <p:extLst>
      <p:ext uri="{BB962C8B-B14F-4D97-AF65-F5344CB8AC3E}">
        <p14:creationId xmlns:p14="http://schemas.microsoft.com/office/powerpoint/2010/main" val="3024209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23CA40E5-EFA0-43AB-823F-AB3B8009928D}" type="slidenum">
              <a:rPr lang="en-US" smtClean="0"/>
              <a:t>8</a:t>
            </a:fld>
            <a:endParaRPr lang="en-US"/>
          </a:p>
        </p:txBody>
      </p:sp>
    </p:spTree>
    <p:extLst>
      <p:ext uri="{BB962C8B-B14F-4D97-AF65-F5344CB8AC3E}">
        <p14:creationId xmlns:p14="http://schemas.microsoft.com/office/powerpoint/2010/main" val="204768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23CA40E5-EFA0-43AB-823F-AB3B8009928D}" type="slidenum">
              <a:rPr lang="en-US" smtClean="0"/>
              <a:t>15</a:t>
            </a:fld>
            <a:endParaRPr lang="en-US"/>
          </a:p>
        </p:txBody>
      </p:sp>
    </p:spTree>
    <p:extLst>
      <p:ext uri="{BB962C8B-B14F-4D97-AF65-F5344CB8AC3E}">
        <p14:creationId xmlns:p14="http://schemas.microsoft.com/office/powerpoint/2010/main" val="3470590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065254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453168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868522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E7CBC3-B424-4B74-A28B-510E807E504B}"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4010575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E7CBC3-B424-4B74-A28B-510E807E504B}" type="datetimeFigureOut">
              <a:rPr lang="en-US" smtClean="0"/>
              <a:t>5/25/2022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3654049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E7CBC3-B424-4B74-A28B-510E807E504B}"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3863811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E7CBC3-B424-4B74-A28B-510E807E504B}" type="datetimeFigureOut">
              <a:rPr lang="en-US" smtClean="0"/>
              <a:t>5/25/2022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993790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E7CBC3-B424-4B74-A28B-510E807E504B}" type="datetimeFigureOut">
              <a:rPr lang="en-US" smtClean="0"/>
              <a:t>5/25/2022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6337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E7CBC3-B424-4B74-A28B-510E807E504B}" type="datetimeFigureOut">
              <a:rPr lang="en-US" smtClean="0"/>
              <a:t>5/25/2022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682294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E7CBC3-B424-4B74-A28B-510E807E504B}"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52416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E7CBC3-B424-4B74-A28B-510E807E504B}" type="datetimeFigureOut">
              <a:rPr lang="en-US" smtClean="0"/>
              <a:t>5/25/2022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A9A689-55C9-4EA4-916C-F4FFDCF7D460}" type="slidenum">
              <a:rPr lang="en-US" smtClean="0"/>
              <a:t>‹#›</a:t>
            </a:fld>
            <a:endParaRPr lang="en-US"/>
          </a:p>
        </p:txBody>
      </p:sp>
    </p:spTree>
    <p:extLst>
      <p:ext uri="{BB962C8B-B14F-4D97-AF65-F5344CB8AC3E}">
        <p14:creationId xmlns:p14="http://schemas.microsoft.com/office/powerpoint/2010/main" val="22197603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E7CBC3-B424-4B74-A28B-510E807E504B}" type="datetimeFigureOut">
              <a:rPr lang="en-US" smtClean="0"/>
              <a:t>5/25/2022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9A689-55C9-4EA4-916C-F4FFDCF7D460}" type="slidenum">
              <a:rPr lang="en-US" smtClean="0"/>
              <a:t>‹#›</a:t>
            </a:fld>
            <a:endParaRPr lang="en-US"/>
          </a:p>
        </p:txBody>
      </p:sp>
    </p:spTree>
    <p:extLst>
      <p:ext uri="{BB962C8B-B14F-4D97-AF65-F5344CB8AC3E}">
        <p14:creationId xmlns:p14="http://schemas.microsoft.com/office/powerpoint/2010/main" val="526073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0.gif"/><Relationship Id="rId5" Type="http://schemas.openxmlformats.org/officeDocument/2006/relationships/image" Target="../media/image9.gif"/><Relationship Id="rId4" Type="http://schemas.openxmlformats.org/officeDocument/2006/relationships/image" Target="../media/image8.gif"/></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hape 2849"/>
          <p:cNvPicPr/>
          <p:nvPr/>
        </p:nvPicPr>
        <p:blipFill>
          <a:blip r:embed="rId2"/>
          <a:stretch/>
        </p:blipFill>
        <p:spPr>
          <a:xfrm>
            <a:off x="533400" y="304800"/>
            <a:ext cx="8077200" cy="3962400"/>
          </a:xfrm>
          <a:prstGeom prst="rect">
            <a:avLst/>
          </a:prstGeom>
        </p:spPr>
      </p:pic>
      <p:sp>
        <p:nvSpPr>
          <p:cNvPr id="7" name="Title 1"/>
          <p:cNvSpPr txBox="1">
            <a:spLocks/>
          </p:cNvSpPr>
          <p:nvPr/>
        </p:nvSpPr>
        <p:spPr>
          <a:xfrm>
            <a:off x="0" y="4343400"/>
            <a:ext cx="9144000" cy="1298575"/>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30200" indent="-330200" algn="just">
              <a:lnSpc>
                <a:spcPct val="112000"/>
              </a:lnSpc>
              <a:spcAft>
                <a:spcPts val="0"/>
              </a:spcAft>
            </a:pPr>
            <a:r>
              <a:rPr lang="vi-VN" sz="4000" dirty="0" smtClean="0"/>
              <a:t>   Quan </a:t>
            </a:r>
            <a:r>
              <a:rPr lang="vi-VN" sz="4000" dirty="0"/>
              <a:t>sát hình </a:t>
            </a:r>
            <a:r>
              <a:rPr lang="vi-VN" sz="4000" dirty="0" smtClean="0"/>
              <a:t>và </a:t>
            </a:r>
            <a:r>
              <a:rPr lang="vi-VN" sz="4000" dirty="0"/>
              <a:t>cho biết trong hai người, ai đang giương cung và ai chưa giương cung? Tại sao em biết?</a:t>
            </a:r>
            <a:endParaRPr lang="vi-VN" sz="4000" dirty="0">
              <a:ea typeface="Times New Roman"/>
            </a:endParaRPr>
          </a:p>
        </p:txBody>
      </p:sp>
      <p:sp>
        <p:nvSpPr>
          <p:cNvPr id="9" name="Rectangle 1"/>
          <p:cNvSpPr>
            <a:spLocks noChangeArrowheads="1"/>
          </p:cNvSpPr>
          <p:nvPr/>
        </p:nvSpPr>
        <p:spPr bwMode="auto">
          <a:xfrm>
            <a:off x="2657475" y="35258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4"/>
          <p:cNvSpPr/>
          <p:nvPr/>
        </p:nvSpPr>
        <p:spPr>
          <a:xfrm>
            <a:off x="304800" y="4419600"/>
            <a:ext cx="8610600" cy="1200329"/>
          </a:xfrm>
          <a:prstGeom prst="rect">
            <a:avLst/>
          </a:prstGeom>
        </p:spPr>
        <p:txBody>
          <a:bodyPr wrap="square">
            <a:spAutoFit/>
          </a:bodyPr>
          <a:lstStyle/>
          <a:p>
            <a:r>
              <a:rPr lang="vi-VN" sz="2400" dirty="0">
                <a:latin typeface="+mj-lt"/>
              </a:rPr>
              <a:t>Bạn </a:t>
            </a:r>
            <a:r>
              <a:rPr lang="vi-VN" sz="2400" dirty="0">
                <a:solidFill>
                  <a:srgbClr val="0070C0"/>
                </a:solidFill>
                <a:latin typeface="+mj-lt"/>
              </a:rPr>
              <a:t>nam</a:t>
            </a:r>
            <a:r>
              <a:rPr lang="vi-VN" sz="2400" dirty="0">
                <a:latin typeface="+mj-lt"/>
              </a:rPr>
              <a:t> đang giương cung, bạn </a:t>
            </a:r>
            <a:r>
              <a:rPr lang="vi-VN" sz="2400" dirty="0">
                <a:solidFill>
                  <a:srgbClr val="0070C0"/>
                </a:solidFill>
                <a:latin typeface="+mj-lt"/>
              </a:rPr>
              <a:t>nữ </a:t>
            </a:r>
            <a:r>
              <a:rPr lang="vi-VN" sz="2400" dirty="0">
                <a:latin typeface="+mj-lt"/>
              </a:rPr>
              <a:t>chưa giương cung. Vì dây cung của bạn nam đã được kéo căng, còn dây cung của bạn nữ vẫn ở trạng thái ban đầu.</a:t>
            </a:r>
          </a:p>
        </p:txBody>
      </p:sp>
    </p:spTree>
    <p:extLst>
      <p:ext uri="{BB962C8B-B14F-4D97-AF65-F5344CB8AC3E}">
        <p14:creationId xmlns:p14="http://schemas.microsoft.com/office/powerpoint/2010/main" val="701931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xit" presetSubtype="12" fill="hold" grpId="1" nodeType="clickEffect">
                                  <p:stCondLst>
                                    <p:cond delay="0"/>
                                  </p:stCondLst>
                                  <p:childTnLst>
                                    <p:animEffect transition="out" filter="strips(downLeft)">
                                      <p:cBhvr>
                                        <p:cTn id="12" dur="500"/>
                                        <p:tgtEl>
                                          <p:spTgt spid="7"/>
                                        </p:tgtEl>
                                      </p:cBhvr>
                                    </p:animEffect>
                                    <p:set>
                                      <p:cBhvr>
                                        <p:cTn id="13" dur="1" fill="hold">
                                          <p:stCondLst>
                                            <p:cond delay="499"/>
                                          </p:stCondLst>
                                        </p:cTn>
                                        <p:tgtEl>
                                          <p:spTgt spid="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524125" y="3143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28600" y="762000"/>
            <a:ext cx="8690975" cy="44627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300" dirty="0" smtClean="0">
                <a:solidFill>
                  <a:srgbClr val="FF0000"/>
                </a:solidFill>
              </a:rPr>
              <a:t>1. Mô </a:t>
            </a:r>
            <a:r>
              <a:rPr lang="vi-VN" sz="2300" dirty="0">
                <a:solidFill>
                  <a:srgbClr val="FF0000"/>
                </a:solidFill>
              </a:rPr>
              <a:t>tả tác dụng của lực xuất hiện trong các hình 36.4, 36.5  </a:t>
            </a:r>
            <a:r>
              <a:rPr lang="vi-VN" sz="2300" dirty="0" smtClean="0">
                <a:solidFill>
                  <a:srgbClr val="FF0000"/>
                </a:solidFill>
              </a:rPr>
              <a:t>và </a:t>
            </a:r>
            <a:r>
              <a:rPr lang="vi-VN" sz="2300" dirty="0">
                <a:solidFill>
                  <a:srgbClr val="FF0000"/>
                </a:solidFill>
              </a:rPr>
              <a:t>36.6.</a:t>
            </a:r>
          </a:p>
        </p:txBody>
      </p:sp>
      <p:sp>
        <p:nvSpPr>
          <p:cNvPr id="3" name="Rectangle 1"/>
          <p:cNvSpPr>
            <a:spLocks noChangeArrowheads="1"/>
          </p:cNvSpPr>
          <p:nvPr/>
        </p:nvSpPr>
        <p:spPr bwMode="auto">
          <a:xfrm>
            <a:off x="382905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3962400" y="3733641"/>
          <a:ext cx="1219200" cy="152400"/>
        </p:xfrm>
        <a:graphic>
          <a:graphicData uri="http://schemas.openxmlformats.org/drawingml/2006/table">
            <a:tbl>
              <a:tblPr>
                <a:tableStyleId>{5C22544A-7EE6-4342-B048-85BDC9FD1C3A}</a:tableStyleId>
              </a:tblPr>
              <a:tblGrid>
                <a:gridCol w="1219200">
                  <a:extLst>
                    <a:ext uri="{9D8B030D-6E8A-4147-A177-3AD203B41FA5}">
                      <a16:colId xmlns:a16="http://schemas.microsoft.com/office/drawing/2014/main" val="20000"/>
                    </a:ext>
                  </a:extLst>
                </a:gridCol>
              </a:tblGrid>
              <a:tr h="152400">
                <a:tc>
                  <a:txBody>
                    <a:bodyPr/>
                    <a:lstStyle/>
                    <a:p>
                      <a:pPr algn="l">
                        <a:spcAft>
                          <a:spcPts val="0"/>
                        </a:spcAft>
                      </a:pPr>
                      <a:endParaRPr lang="vi-VN" sz="850" dirty="0">
                        <a:effectLst/>
                        <a:latin typeface="Arial"/>
                        <a:ea typeface="Arial"/>
                      </a:endParaRPr>
                    </a:p>
                  </a:txBody>
                  <a:tcPr marL="0" marR="0" marT="0" marB="0"/>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396240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pic>
        <p:nvPicPr>
          <p:cNvPr id="18" name="Shape 2869"/>
          <p:cNvPicPr/>
          <p:nvPr/>
        </p:nvPicPr>
        <p:blipFill>
          <a:blip r:embed="rId2"/>
          <a:stretch/>
        </p:blipFill>
        <p:spPr>
          <a:xfrm>
            <a:off x="228600" y="1219200"/>
            <a:ext cx="2888745" cy="2103567"/>
          </a:xfrm>
          <a:prstGeom prst="rect">
            <a:avLst/>
          </a:prstGeom>
        </p:spPr>
      </p:pic>
      <p:sp>
        <p:nvSpPr>
          <p:cNvPr id="19" name="Text Box 14"/>
          <p:cNvSpPr txBox="1">
            <a:spLocks noChangeArrowheads="1"/>
          </p:cNvSpPr>
          <p:nvPr/>
        </p:nvSpPr>
        <p:spPr bwMode="auto">
          <a:xfrm>
            <a:off x="152400" y="3276600"/>
            <a:ext cx="3124200" cy="646331"/>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1800" dirty="0" smtClean="0"/>
              <a:t>Hình 36.6. Cầu thủ bắt bóng trước cung thành.</a:t>
            </a:r>
            <a:endParaRPr lang="vi-VN" sz="1800" dirty="0">
              <a:latin typeface="Arial"/>
              <a:ea typeface="Arial"/>
            </a:endParaRPr>
          </a:p>
        </p:txBody>
      </p:sp>
      <p:sp>
        <p:nvSpPr>
          <p:cNvPr id="13" name="Text Box 14"/>
          <p:cNvSpPr txBox="1">
            <a:spLocks noChangeArrowheads="1"/>
          </p:cNvSpPr>
          <p:nvPr/>
        </p:nvSpPr>
        <p:spPr bwMode="auto">
          <a:xfrm>
            <a:off x="3352799" y="1676400"/>
            <a:ext cx="5566775" cy="1015663"/>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Hình 36.6: Tay cầu thủ đã tác dụng một lực lên quả bóng làm cho nó bị biến dạng và ngừng chuyển động</a:t>
            </a:r>
            <a:r>
              <a:rPr lang="vi-VN" sz="2000" b="1" dirty="0" smtClean="0">
                <a:solidFill>
                  <a:srgbClr val="0070C0"/>
                </a:solidFill>
              </a:rPr>
              <a:t>.</a:t>
            </a:r>
            <a:endParaRPr lang="vi-VN" sz="2000" b="1" dirty="0">
              <a:solidFill>
                <a:srgbClr val="0070C0"/>
              </a:solidFill>
              <a:latin typeface="Arial"/>
              <a:ea typeface="Arial"/>
            </a:endParaRPr>
          </a:p>
        </p:txBody>
      </p:sp>
      <p:sp>
        <p:nvSpPr>
          <p:cNvPr id="10" name="Text Box 14"/>
          <p:cNvSpPr txBox="1">
            <a:spLocks noChangeArrowheads="1"/>
          </p:cNvSpPr>
          <p:nvPr/>
        </p:nvSpPr>
        <p:spPr bwMode="auto">
          <a:xfrm>
            <a:off x="228600" y="422702"/>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4.VẬN DỤNG:  </a:t>
            </a:r>
            <a:endParaRPr lang="vi-VN" sz="2100" b="1" dirty="0">
              <a:solidFill>
                <a:srgbClr val="FF0000"/>
              </a:solidFill>
            </a:endParaRPr>
          </a:p>
        </p:txBody>
      </p:sp>
      <p:sp>
        <p:nvSpPr>
          <p:cNvPr id="11" name="Text Box 14"/>
          <p:cNvSpPr txBox="1">
            <a:spLocks noChangeArrowheads="1"/>
          </p:cNvSpPr>
          <p:nvPr/>
        </p:nvSpPr>
        <p:spPr bwMode="auto">
          <a:xfrm>
            <a:off x="255104" y="3886200"/>
            <a:ext cx="8584096"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2. </a:t>
            </a:r>
            <a:r>
              <a:rPr lang="vi-VN" sz="2000" b="1" dirty="0">
                <a:solidFill>
                  <a:srgbClr val="FF0000"/>
                </a:solidFill>
              </a:rPr>
              <a:t>Lấy ba ví dụ về lực tác dụng lên một vật làm thay đổi tốc độ chuyển động, thay đổi hướng chuyển động hoặc làm vật bị biến dạng.</a:t>
            </a:r>
          </a:p>
        </p:txBody>
      </p:sp>
      <p:sp>
        <p:nvSpPr>
          <p:cNvPr id="12" name="Text Box 14"/>
          <p:cNvSpPr txBox="1">
            <a:spLocks noChangeArrowheads="1"/>
          </p:cNvSpPr>
          <p:nvPr/>
        </p:nvSpPr>
        <p:spPr bwMode="auto">
          <a:xfrm>
            <a:off x="304800" y="4549914"/>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 Thay đổi tốc độ chuyển động</a:t>
            </a:r>
            <a:r>
              <a:rPr lang="vi-VN" sz="2000" b="1" dirty="0" smtClean="0">
                <a:solidFill>
                  <a:srgbClr val="0070C0"/>
                </a:solidFill>
              </a:rPr>
              <a:t>:</a:t>
            </a:r>
            <a:endParaRPr lang="vi-VN" sz="2000" dirty="0"/>
          </a:p>
        </p:txBody>
      </p:sp>
      <p:sp>
        <p:nvSpPr>
          <p:cNvPr id="14" name="Text Box 14"/>
          <p:cNvSpPr txBox="1">
            <a:spLocks noChangeArrowheads="1"/>
          </p:cNvSpPr>
          <p:nvPr/>
        </p:nvSpPr>
        <p:spPr bwMode="auto">
          <a:xfrm>
            <a:off x="228600" y="4953000"/>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 Thay đổi hướng chuyển động</a:t>
            </a:r>
            <a:r>
              <a:rPr lang="vi-VN" sz="2000" b="1" dirty="0" smtClean="0">
                <a:solidFill>
                  <a:srgbClr val="0070C0"/>
                </a:solidFill>
              </a:rPr>
              <a:t>:</a:t>
            </a:r>
            <a:endParaRPr lang="vi-VN" sz="2000" dirty="0"/>
          </a:p>
        </p:txBody>
      </p:sp>
      <p:sp>
        <p:nvSpPr>
          <p:cNvPr id="16" name="Text Box 14"/>
          <p:cNvSpPr txBox="1">
            <a:spLocks noChangeArrowheads="1"/>
          </p:cNvSpPr>
          <p:nvPr/>
        </p:nvSpPr>
        <p:spPr bwMode="auto">
          <a:xfrm>
            <a:off x="304800" y="5715000"/>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 Bị biến dạng</a:t>
            </a:r>
            <a:r>
              <a:rPr lang="vi-VN" sz="2000" b="1" dirty="0" smtClean="0">
                <a:solidFill>
                  <a:srgbClr val="0070C0"/>
                </a:solidFill>
              </a:rPr>
              <a:t>:</a:t>
            </a:r>
            <a:endParaRPr lang="vi-VN" sz="2000" dirty="0"/>
          </a:p>
        </p:txBody>
      </p:sp>
      <p:sp>
        <p:nvSpPr>
          <p:cNvPr id="17" name="Text Box 14"/>
          <p:cNvSpPr txBox="1">
            <a:spLocks noChangeArrowheads="1"/>
          </p:cNvSpPr>
          <p:nvPr/>
        </p:nvSpPr>
        <p:spPr bwMode="auto">
          <a:xfrm>
            <a:off x="3779354" y="4572000"/>
            <a:ext cx="521224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  đang </a:t>
            </a:r>
            <a:r>
              <a:rPr lang="vi-VN" sz="2000" dirty="0"/>
              <a:t>chạy xe, ta bóp phanh khiến xe dừng lại.</a:t>
            </a:r>
          </a:p>
        </p:txBody>
      </p:sp>
      <p:sp>
        <p:nvSpPr>
          <p:cNvPr id="20" name="Text Box 14"/>
          <p:cNvSpPr txBox="1">
            <a:spLocks noChangeArrowheads="1"/>
          </p:cNvSpPr>
          <p:nvPr/>
        </p:nvSpPr>
        <p:spPr bwMode="auto">
          <a:xfrm>
            <a:off x="3779354" y="4953000"/>
            <a:ext cx="5136046"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 ném </a:t>
            </a:r>
            <a:r>
              <a:rPr lang="vi-VN" sz="2000" dirty="0"/>
              <a:t>quả bóng cao su vào tường, quả bóng chạm tường và bị bật trở lại.</a:t>
            </a:r>
          </a:p>
        </p:txBody>
      </p:sp>
      <p:sp>
        <p:nvSpPr>
          <p:cNvPr id="21" name="Text Box 14"/>
          <p:cNvSpPr txBox="1">
            <a:spLocks noChangeArrowheads="1"/>
          </p:cNvSpPr>
          <p:nvPr/>
        </p:nvSpPr>
        <p:spPr bwMode="auto">
          <a:xfrm>
            <a:off x="2133600" y="5715000"/>
            <a:ext cx="69076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quả </a:t>
            </a:r>
            <a:r>
              <a:rPr lang="vi-VN" sz="2000" dirty="0"/>
              <a:t>bóng tennis đập vào vợt làm vợt bị biến dạng.</a:t>
            </a:r>
          </a:p>
        </p:txBody>
      </p:sp>
    </p:spTree>
    <p:extLst>
      <p:ext uri="{BB962C8B-B14F-4D97-AF65-F5344CB8AC3E}">
        <p14:creationId xmlns:p14="http://schemas.microsoft.com/office/powerpoint/2010/main" val="3951753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12" grpId="0" animBg="1"/>
      <p:bldP spid="14" grpId="0" animBg="1"/>
      <p:bldP spid="16" grpId="0" animBg="1"/>
      <p:bldP spid="17" grpId="0" animBg="1"/>
      <p:bldP spid="20"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524125" y="3143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28600" y="762000"/>
            <a:ext cx="8690975" cy="44627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300" dirty="0" smtClean="0">
                <a:solidFill>
                  <a:srgbClr val="FF0000"/>
                </a:solidFill>
              </a:rPr>
              <a:t>1. Mô </a:t>
            </a:r>
            <a:r>
              <a:rPr lang="vi-VN" sz="2300" dirty="0">
                <a:solidFill>
                  <a:srgbClr val="FF0000"/>
                </a:solidFill>
              </a:rPr>
              <a:t>tả tác dụng của lực xuất hiện trong các hình 36.4, 36.5  </a:t>
            </a:r>
            <a:r>
              <a:rPr lang="vi-VN" sz="2300" dirty="0" smtClean="0">
                <a:solidFill>
                  <a:srgbClr val="FF0000"/>
                </a:solidFill>
              </a:rPr>
              <a:t>và </a:t>
            </a:r>
            <a:r>
              <a:rPr lang="vi-VN" sz="2300" dirty="0">
                <a:solidFill>
                  <a:srgbClr val="FF0000"/>
                </a:solidFill>
              </a:rPr>
              <a:t>36.6.</a:t>
            </a:r>
          </a:p>
        </p:txBody>
      </p:sp>
      <p:sp>
        <p:nvSpPr>
          <p:cNvPr id="3" name="Rectangle 1"/>
          <p:cNvSpPr>
            <a:spLocks noChangeArrowheads="1"/>
          </p:cNvSpPr>
          <p:nvPr/>
        </p:nvSpPr>
        <p:spPr bwMode="auto">
          <a:xfrm>
            <a:off x="382905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3962400" y="3733641"/>
          <a:ext cx="1219200" cy="152400"/>
        </p:xfrm>
        <a:graphic>
          <a:graphicData uri="http://schemas.openxmlformats.org/drawingml/2006/table">
            <a:tbl>
              <a:tblPr>
                <a:tableStyleId>{5C22544A-7EE6-4342-B048-85BDC9FD1C3A}</a:tableStyleId>
              </a:tblPr>
              <a:tblGrid>
                <a:gridCol w="1219200">
                  <a:extLst>
                    <a:ext uri="{9D8B030D-6E8A-4147-A177-3AD203B41FA5}">
                      <a16:colId xmlns:a16="http://schemas.microsoft.com/office/drawing/2014/main" val="20000"/>
                    </a:ext>
                  </a:extLst>
                </a:gridCol>
              </a:tblGrid>
              <a:tr h="152400">
                <a:tc>
                  <a:txBody>
                    <a:bodyPr/>
                    <a:lstStyle/>
                    <a:p>
                      <a:pPr algn="l">
                        <a:spcAft>
                          <a:spcPts val="0"/>
                        </a:spcAft>
                      </a:pPr>
                      <a:endParaRPr lang="vi-VN" sz="850" dirty="0">
                        <a:effectLst/>
                        <a:latin typeface="Arial"/>
                        <a:ea typeface="Arial"/>
                      </a:endParaRPr>
                    </a:p>
                  </a:txBody>
                  <a:tcPr marL="0" marR="0" marT="0" marB="0"/>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396240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pic>
        <p:nvPicPr>
          <p:cNvPr id="18" name="Shape 2869"/>
          <p:cNvPicPr/>
          <p:nvPr/>
        </p:nvPicPr>
        <p:blipFill>
          <a:blip r:embed="rId2"/>
          <a:stretch/>
        </p:blipFill>
        <p:spPr>
          <a:xfrm>
            <a:off x="228600" y="1219200"/>
            <a:ext cx="2888745" cy="2103567"/>
          </a:xfrm>
          <a:prstGeom prst="rect">
            <a:avLst/>
          </a:prstGeom>
        </p:spPr>
      </p:pic>
      <p:sp>
        <p:nvSpPr>
          <p:cNvPr id="19" name="Text Box 14"/>
          <p:cNvSpPr txBox="1">
            <a:spLocks noChangeArrowheads="1"/>
          </p:cNvSpPr>
          <p:nvPr/>
        </p:nvSpPr>
        <p:spPr bwMode="auto">
          <a:xfrm>
            <a:off x="152400" y="3276600"/>
            <a:ext cx="3124200" cy="646331"/>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1800" dirty="0" smtClean="0"/>
              <a:t>Hình 36.6. Cầu thủ bắt bóng trước cung thành.</a:t>
            </a:r>
            <a:endParaRPr lang="vi-VN" sz="1800" dirty="0">
              <a:latin typeface="Arial"/>
              <a:ea typeface="Arial"/>
            </a:endParaRPr>
          </a:p>
        </p:txBody>
      </p:sp>
      <p:sp>
        <p:nvSpPr>
          <p:cNvPr id="13" name="Text Box 14"/>
          <p:cNvSpPr txBox="1">
            <a:spLocks noChangeArrowheads="1"/>
          </p:cNvSpPr>
          <p:nvPr/>
        </p:nvSpPr>
        <p:spPr bwMode="auto">
          <a:xfrm>
            <a:off x="3352799" y="1676400"/>
            <a:ext cx="5566775" cy="1015663"/>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Hình 36.6: Tay cầu thủ đã tác dụng một lực lên quả bóng làm cho nó bị biến dạng và ngừng chuyển động</a:t>
            </a:r>
            <a:r>
              <a:rPr lang="vi-VN" sz="2000" b="1" dirty="0" smtClean="0">
                <a:solidFill>
                  <a:srgbClr val="0070C0"/>
                </a:solidFill>
              </a:rPr>
              <a:t>.</a:t>
            </a:r>
            <a:endParaRPr lang="vi-VN" sz="2000" b="1" dirty="0">
              <a:solidFill>
                <a:srgbClr val="0070C0"/>
              </a:solidFill>
              <a:latin typeface="Arial"/>
              <a:ea typeface="Arial"/>
            </a:endParaRPr>
          </a:p>
        </p:txBody>
      </p:sp>
      <p:sp>
        <p:nvSpPr>
          <p:cNvPr id="10" name="Text Box 14"/>
          <p:cNvSpPr txBox="1">
            <a:spLocks noChangeArrowheads="1"/>
          </p:cNvSpPr>
          <p:nvPr/>
        </p:nvSpPr>
        <p:spPr bwMode="auto">
          <a:xfrm>
            <a:off x="228600" y="422702"/>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4.VẬN DỤNG:  </a:t>
            </a:r>
            <a:endParaRPr lang="vi-VN" sz="2100" b="1" dirty="0">
              <a:solidFill>
                <a:srgbClr val="FF0000"/>
              </a:solidFill>
            </a:endParaRPr>
          </a:p>
        </p:txBody>
      </p:sp>
      <p:sp>
        <p:nvSpPr>
          <p:cNvPr id="11" name="Text Box 14"/>
          <p:cNvSpPr txBox="1">
            <a:spLocks noChangeArrowheads="1"/>
          </p:cNvSpPr>
          <p:nvPr/>
        </p:nvSpPr>
        <p:spPr bwMode="auto">
          <a:xfrm>
            <a:off x="255104" y="3886200"/>
            <a:ext cx="8584096"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solidFill>
                  <a:srgbClr val="C00000"/>
                </a:solidFill>
              </a:rPr>
              <a:t>2. </a:t>
            </a:r>
            <a:r>
              <a:rPr lang="vi-VN" sz="2000" b="1" dirty="0">
                <a:solidFill>
                  <a:srgbClr val="FF0000"/>
                </a:solidFill>
              </a:rPr>
              <a:t>Lấy ba ví dụ về lực tác dụng lên một vật làm thay đổi tốc độ chuyển động, thay đổi hướng chuyển động hoặc làm vật bị biến dạng.</a:t>
            </a:r>
          </a:p>
        </p:txBody>
      </p:sp>
      <p:sp>
        <p:nvSpPr>
          <p:cNvPr id="12" name="Text Box 14"/>
          <p:cNvSpPr txBox="1">
            <a:spLocks noChangeArrowheads="1"/>
          </p:cNvSpPr>
          <p:nvPr/>
        </p:nvSpPr>
        <p:spPr bwMode="auto">
          <a:xfrm>
            <a:off x="304800" y="4549914"/>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 Thay đổi tốc độ chuyển động</a:t>
            </a:r>
            <a:r>
              <a:rPr lang="vi-VN" sz="2000" b="1" dirty="0" smtClean="0">
                <a:solidFill>
                  <a:srgbClr val="0070C0"/>
                </a:solidFill>
              </a:rPr>
              <a:t>:</a:t>
            </a:r>
            <a:endParaRPr lang="vi-VN" sz="2000" dirty="0"/>
          </a:p>
        </p:txBody>
      </p:sp>
      <p:sp>
        <p:nvSpPr>
          <p:cNvPr id="14" name="Text Box 14"/>
          <p:cNvSpPr txBox="1">
            <a:spLocks noChangeArrowheads="1"/>
          </p:cNvSpPr>
          <p:nvPr/>
        </p:nvSpPr>
        <p:spPr bwMode="auto">
          <a:xfrm>
            <a:off x="228600" y="4953000"/>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 Thay đổi hướng chuyển động</a:t>
            </a:r>
            <a:r>
              <a:rPr lang="vi-VN" sz="2000" b="1" dirty="0" smtClean="0">
                <a:solidFill>
                  <a:srgbClr val="0070C0"/>
                </a:solidFill>
              </a:rPr>
              <a:t>:</a:t>
            </a:r>
            <a:endParaRPr lang="vi-VN" sz="2000" dirty="0"/>
          </a:p>
        </p:txBody>
      </p:sp>
      <p:sp>
        <p:nvSpPr>
          <p:cNvPr id="16" name="Text Box 14"/>
          <p:cNvSpPr txBox="1">
            <a:spLocks noChangeArrowheads="1"/>
          </p:cNvSpPr>
          <p:nvPr/>
        </p:nvSpPr>
        <p:spPr bwMode="auto">
          <a:xfrm>
            <a:off x="304800" y="5715000"/>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solidFill>
                  <a:srgbClr val="0070C0"/>
                </a:solidFill>
              </a:rPr>
              <a:t>– Bị biến dạng</a:t>
            </a:r>
            <a:r>
              <a:rPr lang="vi-VN" sz="2000" b="1" dirty="0" smtClean="0">
                <a:solidFill>
                  <a:srgbClr val="0070C0"/>
                </a:solidFill>
              </a:rPr>
              <a:t>:</a:t>
            </a:r>
            <a:endParaRPr lang="vi-VN" sz="2000" dirty="0"/>
          </a:p>
        </p:txBody>
      </p:sp>
      <p:sp>
        <p:nvSpPr>
          <p:cNvPr id="17" name="Text Box 14"/>
          <p:cNvSpPr txBox="1">
            <a:spLocks noChangeArrowheads="1"/>
          </p:cNvSpPr>
          <p:nvPr/>
        </p:nvSpPr>
        <p:spPr bwMode="auto">
          <a:xfrm>
            <a:off x="3779354" y="4572000"/>
            <a:ext cx="521224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  đang </a:t>
            </a:r>
            <a:r>
              <a:rPr lang="vi-VN" sz="2000" dirty="0"/>
              <a:t>chạy xe, ta bóp phanh khiến xe dừng lại.</a:t>
            </a:r>
          </a:p>
        </p:txBody>
      </p:sp>
      <p:sp>
        <p:nvSpPr>
          <p:cNvPr id="20" name="Text Box 14"/>
          <p:cNvSpPr txBox="1">
            <a:spLocks noChangeArrowheads="1"/>
          </p:cNvSpPr>
          <p:nvPr/>
        </p:nvSpPr>
        <p:spPr bwMode="auto">
          <a:xfrm>
            <a:off x="3779354" y="4953000"/>
            <a:ext cx="5136046"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 ném </a:t>
            </a:r>
            <a:r>
              <a:rPr lang="vi-VN" sz="2000" dirty="0"/>
              <a:t>quả bóng cao su vào tường, quả bóng chạm tường và bị bật trở lại.</a:t>
            </a:r>
          </a:p>
        </p:txBody>
      </p:sp>
      <p:sp>
        <p:nvSpPr>
          <p:cNvPr id="21" name="Text Box 14"/>
          <p:cNvSpPr txBox="1">
            <a:spLocks noChangeArrowheads="1"/>
          </p:cNvSpPr>
          <p:nvPr/>
        </p:nvSpPr>
        <p:spPr bwMode="auto">
          <a:xfrm>
            <a:off x="2133600" y="5715000"/>
            <a:ext cx="69076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quả </a:t>
            </a:r>
            <a:r>
              <a:rPr lang="vi-VN" sz="2000" dirty="0"/>
              <a:t>bóng tennis đập vào vợt làm vợt bị biến dạng.</a:t>
            </a:r>
          </a:p>
        </p:txBody>
      </p:sp>
    </p:spTree>
    <p:extLst>
      <p:ext uri="{BB962C8B-B14F-4D97-AF65-F5344CB8AC3E}">
        <p14:creationId xmlns:p14="http://schemas.microsoft.com/office/powerpoint/2010/main" val="154993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1" grpId="0" animBg="1"/>
      <p:bldP spid="12" grpId="0" animBg="1"/>
      <p:bldP spid="14" grpId="0" animBg="1"/>
      <p:bldP spid="16" grpId="0" animBg="1"/>
      <p:bldP spid="17" grpId="0" animBg="1"/>
      <p:bldP spid="20" grpId="0" animBg="1"/>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524125" y="3143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28600" y="762000"/>
            <a:ext cx="8690975"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smtClean="0">
                <a:solidFill>
                  <a:srgbClr val="C00000"/>
                </a:solidFill>
              </a:rPr>
              <a:t>3. Khi </a:t>
            </a:r>
            <a:r>
              <a:rPr lang="vi-VN" sz="2000" b="1" dirty="0">
                <a:solidFill>
                  <a:srgbClr val="C00000"/>
                </a:solidFill>
              </a:rPr>
              <a:t>quả bóng đập vào một bức tường, lực do tường tác dụng lên bóng</a:t>
            </a:r>
          </a:p>
        </p:txBody>
      </p:sp>
      <p:sp>
        <p:nvSpPr>
          <p:cNvPr id="3" name="Rectangle 1"/>
          <p:cNvSpPr>
            <a:spLocks noChangeArrowheads="1"/>
          </p:cNvSpPr>
          <p:nvPr/>
        </p:nvSpPr>
        <p:spPr bwMode="auto">
          <a:xfrm>
            <a:off x="382905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3962400" y="3733641"/>
          <a:ext cx="1219200" cy="152400"/>
        </p:xfrm>
        <a:graphic>
          <a:graphicData uri="http://schemas.openxmlformats.org/drawingml/2006/table">
            <a:tbl>
              <a:tblPr>
                <a:tableStyleId>{5C22544A-7EE6-4342-B048-85BDC9FD1C3A}</a:tableStyleId>
              </a:tblPr>
              <a:tblGrid>
                <a:gridCol w="1219200">
                  <a:extLst>
                    <a:ext uri="{9D8B030D-6E8A-4147-A177-3AD203B41FA5}">
                      <a16:colId xmlns:a16="http://schemas.microsoft.com/office/drawing/2014/main" val="20000"/>
                    </a:ext>
                  </a:extLst>
                </a:gridCol>
              </a:tblGrid>
              <a:tr h="152400">
                <a:tc>
                  <a:txBody>
                    <a:bodyPr/>
                    <a:lstStyle/>
                    <a:p>
                      <a:pPr algn="l">
                        <a:spcAft>
                          <a:spcPts val="0"/>
                        </a:spcAft>
                      </a:pPr>
                      <a:endParaRPr lang="vi-VN" sz="850" dirty="0">
                        <a:effectLst/>
                        <a:latin typeface="Arial"/>
                        <a:ea typeface="Arial"/>
                      </a:endParaRPr>
                    </a:p>
                  </a:txBody>
                  <a:tcPr marL="0" marR="0" marT="0" marB="0"/>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396240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ext Box 14"/>
          <p:cNvSpPr txBox="1">
            <a:spLocks noChangeArrowheads="1"/>
          </p:cNvSpPr>
          <p:nvPr/>
        </p:nvSpPr>
        <p:spPr bwMode="auto">
          <a:xfrm>
            <a:off x="300624" y="1117937"/>
            <a:ext cx="7166975" cy="163121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t>A.</a:t>
            </a:r>
            <a:r>
              <a:rPr lang="vi-VN" sz="2000" dirty="0"/>
              <a:t> chỉ làm biến đổi chuyển động của quả bóng</a:t>
            </a:r>
          </a:p>
          <a:p>
            <a:r>
              <a:rPr lang="vi-VN" sz="2000" b="1" dirty="0"/>
              <a:t>B.</a:t>
            </a:r>
            <a:r>
              <a:rPr lang="vi-VN" sz="2000" dirty="0"/>
              <a:t> chỉ làm biến dạng quả bóng</a:t>
            </a:r>
          </a:p>
          <a:p>
            <a:r>
              <a:rPr lang="vi-VN" sz="2000" b="1" dirty="0"/>
              <a:t>C.</a:t>
            </a:r>
            <a:r>
              <a:rPr lang="vi-VN" sz="2000" dirty="0"/>
              <a:t> vừa làm biến đổi chuyển động, vừa làm biến dạng quả bóng</a:t>
            </a:r>
          </a:p>
          <a:p>
            <a:r>
              <a:rPr lang="vi-VN" sz="2000" b="1" dirty="0"/>
              <a:t>D.</a:t>
            </a:r>
            <a:r>
              <a:rPr lang="vi-VN" sz="2000" dirty="0"/>
              <a:t> không làm biến đổi chuyển động và không làm biến dạng quả bóng</a:t>
            </a:r>
          </a:p>
        </p:txBody>
      </p:sp>
      <p:sp>
        <p:nvSpPr>
          <p:cNvPr id="10" name="Text Box 14"/>
          <p:cNvSpPr txBox="1">
            <a:spLocks noChangeArrowheads="1"/>
          </p:cNvSpPr>
          <p:nvPr/>
        </p:nvSpPr>
        <p:spPr bwMode="auto">
          <a:xfrm>
            <a:off x="228600" y="422702"/>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4.VẬN DỤNG:  </a:t>
            </a:r>
            <a:endParaRPr lang="vi-VN" sz="2100" b="1" dirty="0">
              <a:solidFill>
                <a:srgbClr val="FF0000"/>
              </a:solidFill>
            </a:endParaRPr>
          </a:p>
        </p:txBody>
      </p:sp>
      <p:sp>
        <p:nvSpPr>
          <p:cNvPr id="11" name="Text Box 14"/>
          <p:cNvSpPr txBox="1">
            <a:spLocks noChangeArrowheads="1"/>
          </p:cNvSpPr>
          <p:nvPr/>
        </p:nvSpPr>
        <p:spPr bwMode="auto">
          <a:xfrm>
            <a:off x="338792" y="2743140"/>
            <a:ext cx="8584096"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smtClean="0">
                <a:solidFill>
                  <a:srgbClr val="C00000"/>
                </a:solidFill>
              </a:rPr>
              <a:t>4. </a:t>
            </a:r>
            <a:r>
              <a:rPr lang="vi-VN" sz="2000" b="1" dirty="0">
                <a:solidFill>
                  <a:srgbClr val="C00000"/>
                </a:solidFill>
              </a:rPr>
              <a:t>Khi hai viên bi va chạm, lực do viên bi 1 tác dụng  lên viên bi 2</a:t>
            </a:r>
          </a:p>
        </p:txBody>
      </p:sp>
      <p:sp>
        <p:nvSpPr>
          <p:cNvPr id="12" name="Text Box 14"/>
          <p:cNvSpPr txBox="1">
            <a:spLocks noChangeArrowheads="1"/>
          </p:cNvSpPr>
          <p:nvPr/>
        </p:nvSpPr>
        <p:spPr bwMode="auto">
          <a:xfrm>
            <a:off x="304800" y="3200400"/>
            <a:ext cx="8584096" cy="1323439"/>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b="1" dirty="0"/>
              <a:t>A.</a:t>
            </a:r>
            <a:r>
              <a:rPr lang="vi-VN" sz="2000" dirty="0"/>
              <a:t> chỉ làm biến đổi chuyển động của viên bi 2</a:t>
            </a:r>
          </a:p>
          <a:p>
            <a:r>
              <a:rPr lang="vi-VN" sz="2000" b="1" dirty="0"/>
              <a:t>B.</a:t>
            </a:r>
            <a:r>
              <a:rPr lang="vi-VN" sz="2000" dirty="0"/>
              <a:t> chỉ làm biến dạng viên bi 2</a:t>
            </a:r>
          </a:p>
          <a:p>
            <a:r>
              <a:rPr lang="vi-VN" sz="2000" b="1" dirty="0"/>
              <a:t>C.</a:t>
            </a:r>
            <a:r>
              <a:rPr lang="vi-VN" sz="2000" dirty="0"/>
              <a:t> vừa làm biến đổi chuyển động, vừa làm biến dạng viên bi 2</a:t>
            </a:r>
          </a:p>
          <a:p>
            <a:r>
              <a:rPr lang="vi-VN" sz="2000" b="1" dirty="0"/>
              <a:t>D.</a:t>
            </a:r>
            <a:r>
              <a:rPr lang="vi-VN" sz="2000" dirty="0"/>
              <a:t> không làm biến đổi chuyển động và không làm biến dạng viên bi 2</a:t>
            </a:r>
          </a:p>
        </p:txBody>
      </p:sp>
      <p:sp>
        <p:nvSpPr>
          <p:cNvPr id="23" name="Oval 22"/>
          <p:cNvSpPr>
            <a:spLocks noChangeArrowheads="1"/>
          </p:cNvSpPr>
          <p:nvPr/>
        </p:nvSpPr>
        <p:spPr bwMode="auto">
          <a:xfrm>
            <a:off x="221974" y="1752601"/>
            <a:ext cx="463826" cy="381000"/>
          </a:xfrm>
          <a:prstGeom prst="ellipse">
            <a:avLst/>
          </a:prstGeom>
          <a:noFill/>
          <a:ln w="57150">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3200" b="1" kern="1200">
                <a:solidFill>
                  <a:srgbClr val="0000CC"/>
                </a:solidFill>
                <a:latin typeface="Times New Roman" pitchFamily="18" charset="0"/>
                <a:ea typeface="+mn-ea"/>
                <a:cs typeface="+mn-cs"/>
              </a:defRPr>
            </a:lvl1pPr>
            <a:lvl2pPr marL="457200" algn="l" rtl="0" fontAlgn="base">
              <a:spcBef>
                <a:spcPct val="0"/>
              </a:spcBef>
              <a:spcAft>
                <a:spcPct val="0"/>
              </a:spcAft>
              <a:defRPr sz="3200" b="1" kern="1200">
                <a:solidFill>
                  <a:srgbClr val="0000CC"/>
                </a:solidFill>
                <a:latin typeface="Times New Roman" pitchFamily="18" charset="0"/>
                <a:ea typeface="+mn-ea"/>
                <a:cs typeface="+mn-cs"/>
              </a:defRPr>
            </a:lvl2pPr>
            <a:lvl3pPr marL="914400" algn="l" rtl="0" fontAlgn="base">
              <a:spcBef>
                <a:spcPct val="0"/>
              </a:spcBef>
              <a:spcAft>
                <a:spcPct val="0"/>
              </a:spcAft>
              <a:defRPr sz="3200" b="1" kern="1200">
                <a:solidFill>
                  <a:srgbClr val="0000CC"/>
                </a:solidFill>
                <a:latin typeface="Times New Roman" pitchFamily="18" charset="0"/>
                <a:ea typeface="+mn-ea"/>
                <a:cs typeface="+mn-cs"/>
              </a:defRPr>
            </a:lvl3pPr>
            <a:lvl4pPr marL="1371600" algn="l" rtl="0" fontAlgn="base">
              <a:spcBef>
                <a:spcPct val="0"/>
              </a:spcBef>
              <a:spcAft>
                <a:spcPct val="0"/>
              </a:spcAft>
              <a:defRPr sz="3200" b="1" kern="1200">
                <a:solidFill>
                  <a:srgbClr val="0000CC"/>
                </a:solidFill>
                <a:latin typeface="Times New Roman" pitchFamily="18" charset="0"/>
                <a:ea typeface="+mn-ea"/>
                <a:cs typeface="+mn-cs"/>
              </a:defRPr>
            </a:lvl4pPr>
            <a:lvl5pPr marL="1828800" algn="l" rtl="0" fontAlgn="base">
              <a:spcBef>
                <a:spcPct val="0"/>
              </a:spcBef>
              <a:spcAft>
                <a:spcPct val="0"/>
              </a:spcAft>
              <a:defRPr sz="3200" b="1" kern="1200">
                <a:solidFill>
                  <a:srgbClr val="0000CC"/>
                </a:solidFill>
                <a:latin typeface="Times New Roman" pitchFamily="18" charset="0"/>
                <a:ea typeface="+mn-ea"/>
                <a:cs typeface="+mn-cs"/>
              </a:defRPr>
            </a:lvl5pPr>
            <a:lvl6pPr marL="2286000" algn="l" defTabSz="914400" rtl="0" eaLnBrk="1" latinLnBrk="0" hangingPunct="1">
              <a:defRPr sz="3200" b="1" kern="1200">
                <a:solidFill>
                  <a:srgbClr val="0000CC"/>
                </a:solidFill>
                <a:latin typeface="Times New Roman" pitchFamily="18" charset="0"/>
                <a:ea typeface="+mn-ea"/>
                <a:cs typeface="+mn-cs"/>
              </a:defRPr>
            </a:lvl6pPr>
            <a:lvl7pPr marL="2743200" algn="l" defTabSz="914400" rtl="0" eaLnBrk="1" latinLnBrk="0" hangingPunct="1">
              <a:defRPr sz="3200" b="1" kern="1200">
                <a:solidFill>
                  <a:srgbClr val="0000CC"/>
                </a:solidFill>
                <a:latin typeface="Times New Roman" pitchFamily="18" charset="0"/>
                <a:ea typeface="+mn-ea"/>
                <a:cs typeface="+mn-cs"/>
              </a:defRPr>
            </a:lvl7pPr>
            <a:lvl8pPr marL="3200400" algn="l" defTabSz="914400" rtl="0" eaLnBrk="1" latinLnBrk="0" hangingPunct="1">
              <a:defRPr sz="3200" b="1" kern="1200">
                <a:solidFill>
                  <a:srgbClr val="0000CC"/>
                </a:solidFill>
                <a:latin typeface="Times New Roman" pitchFamily="18" charset="0"/>
                <a:ea typeface="+mn-ea"/>
                <a:cs typeface="+mn-cs"/>
              </a:defRPr>
            </a:lvl8pPr>
            <a:lvl9pPr marL="3657600" algn="l" defTabSz="914400" rtl="0" eaLnBrk="1" latinLnBrk="0" hangingPunct="1">
              <a:defRPr sz="3200" b="1" kern="1200">
                <a:solidFill>
                  <a:srgbClr val="0000CC"/>
                </a:solidFill>
                <a:latin typeface="Times New Roman" pitchFamily="18" charset="0"/>
                <a:ea typeface="+mn-ea"/>
                <a:cs typeface="+mn-cs"/>
              </a:defRPr>
            </a:lvl9pPr>
          </a:lstStyle>
          <a:p>
            <a:endParaRPr lang="vi-VN"/>
          </a:p>
        </p:txBody>
      </p:sp>
      <p:sp>
        <p:nvSpPr>
          <p:cNvPr id="24" name="Oval 23"/>
          <p:cNvSpPr>
            <a:spLocks noChangeArrowheads="1"/>
          </p:cNvSpPr>
          <p:nvPr/>
        </p:nvSpPr>
        <p:spPr bwMode="auto">
          <a:xfrm>
            <a:off x="260867" y="3200400"/>
            <a:ext cx="463826" cy="381000"/>
          </a:xfrm>
          <a:prstGeom prst="ellipse">
            <a:avLst/>
          </a:prstGeom>
          <a:noFill/>
          <a:ln w="57150">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en-US"/>
            </a:defPPr>
            <a:lvl1pPr algn="l" rtl="0" fontAlgn="base">
              <a:spcBef>
                <a:spcPct val="0"/>
              </a:spcBef>
              <a:spcAft>
                <a:spcPct val="0"/>
              </a:spcAft>
              <a:defRPr sz="3200" b="1" kern="1200">
                <a:solidFill>
                  <a:srgbClr val="0000CC"/>
                </a:solidFill>
                <a:latin typeface="Times New Roman" pitchFamily="18" charset="0"/>
                <a:ea typeface="+mn-ea"/>
                <a:cs typeface="+mn-cs"/>
              </a:defRPr>
            </a:lvl1pPr>
            <a:lvl2pPr marL="457200" algn="l" rtl="0" fontAlgn="base">
              <a:spcBef>
                <a:spcPct val="0"/>
              </a:spcBef>
              <a:spcAft>
                <a:spcPct val="0"/>
              </a:spcAft>
              <a:defRPr sz="3200" b="1" kern="1200">
                <a:solidFill>
                  <a:srgbClr val="0000CC"/>
                </a:solidFill>
                <a:latin typeface="Times New Roman" pitchFamily="18" charset="0"/>
                <a:ea typeface="+mn-ea"/>
                <a:cs typeface="+mn-cs"/>
              </a:defRPr>
            </a:lvl2pPr>
            <a:lvl3pPr marL="914400" algn="l" rtl="0" fontAlgn="base">
              <a:spcBef>
                <a:spcPct val="0"/>
              </a:spcBef>
              <a:spcAft>
                <a:spcPct val="0"/>
              </a:spcAft>
              <a:defRPr sz="3200" b="1" kern="1200">
                <a:solidFill>
                  <a:srgbClr val="0000CC"/>
                </a:solidFill>
                <a:latin typeface="Times New Roman" pitchFamily="18" charset="0"/>
                <a:ea typeface="+mn-ea"/>
                <a:cs typeface="+mn-cs"/>
              </a:defRPr>
            </a:lvl3pPr>
            <a:lvl4pPr marL="1371600" algn="l" rtl="0" fontAlgn="base">
              <a:spcBef>
                <a:spcPct val="0"/>
              </a:spcBef>
              <a:spcAft>
                <a:spcPct val="0"/>
              </a:spcAft>
              <a:defRPr sz="3200" b="1" kern="1200">
                <a:solidFill>
                  <a:srgbClr val="0000CC"/>
                </a:solidFill>
                <a:latin typeface="Times New Roman" pitchFamily="18" charset="0"/>
                <a:ea typeface="+mn-ea"/>
                <a:cs typeface="+mn-cs"/>
              </a:defRPr>
            </a:lvl4pPr>
            <a:lvl5pPr marL="1828800" algn="l" rtl="0" fontAlgn="base">
              <a:spcBef>
                <a:spcPct val="0"/>
              </a:spcBef>
              <a:spcAft>
                <a:spcPct val="0"/>
              </a:spcAft>
              <a:defRPr sz="3200" b="1" kern="1200">
                <a:solidFill>
                  <a:srgbClr val="0000CC"/>
                </a:solidFill>
                <a:latin typeface="Times New Roman" pitchFamily="18" charset="0"/>
                <a:ea typeface="+mn-ea"/>
                <a:cs typeface="+mn-cs"/>
              </a:defRPr>
            </a:lvl5pPr>
            <a:lvl6pPr marL="2286000" algn="l" defTabSz="914400" rtl="0" eaLnBrk="1" latinLnBrk="0" hangingPunct="1">
              <a:defRPr sz="3200" b="1" kern="1200">
                <a:solidFill>
                  <a:srgbClr val="0000CC"/>
                </a:solidFill>
                <a:latin typeface="Times New Roman" pitchFamily="18" charset="0"/>
                <a:ea typeface="+mn-ea"/>
                <a:cs typeface="+mn-cs"/>
              </a:defRPr>
            </a:lvl6pPr>
            <a:lvl7pPr marL="2743200" algn="l" defTabSz="914400" rtl="0" eaLnBrk="1" latinLnBrk="0" hangingPunct="1">
              <a:defRPr sz="3200" b="1" kern="1200">
                <a:solidFill>
                  <a:srgbClr val="0000CC"/>
                </a:solidFill>
                <a:latin typeface="Times New Roman" pitchFamily="18" charset="0"/>
                <a:ea typeface="+mn-ea"/>
                <a:cs typeface="+mn-cs"/>
              </a:defRPr>
            </a:lvl7pPr>
            <a:lvl8pPr marL="3200400" algn="l" defTabSz="914400" rtl="0" eaLnBrk="1" latinLnBrk="0" hangingPunct="1">
              <a:defRPr sz="3200" b="1" kern="1200">
                <a:solidFill>
                  <a:srgbClr val="0000CC"/>
                </a:solidFill>
                <a:latin typeface="Times New Roman" pitchFamily="18" charset="0"/>
                <a:ea typeface="+mn-ea"/>
                <a:cs typeface="+mn-cs"/>
              </a:defRPr>
            </a:lvl8pPr>
            <a:lvl9pPr marL="3657600" algn="l" defTabSz="914400" rtl="0" eaLnBrk="1" latinLnBrk="0" hangingPunct="1">
              <a:defRPr sz="3200" b="1" kern="1200">
                <a:solidFill>
                  <a:srgbClr val="0000CC"/>
                </a:solidFill>
                <a:latin typeface="Times New Roman" pitchFamily="18" charset="0"/>
                <a:ea typeface="+mn-ea"/>
                <a:cs typeface="+mn-cs"/>
              </a:defRPr>
            </a:lvl9pPr>
          </a:lstStyle>
          <a:p>
            <a:endParaRPr lang="vi-VN"/>
          </a:p>
        </p:txBody>
      </p:sp>
    </p:spTree>
    <p:extLst>
      <p:ext uri="{BB962C8B-B14F-4D97-AF65-F5344CB8AC3E}">
        <p14:creationId xmlns:p14="http://schemas.microsoft.com/office/powerpoint/2010/main" val="1379103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524125" y="3143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28600" y="762000"/>
            <a:ext cx="8690975" cy="1015663"/>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a:t>Cho các từ: </a:t>
            </a:r>
            <a:r>
              <a:rPr lang="vi-VN" sz="2000" b="1" i="1" dirty="0">
                <a:solidFill>
                  <a:srgbClr val="C00000"/>
                </a:solidFill>
              </a:rPr>
              <a:t>chuyển động, thay đổi, nhanh hơn, chậm lại, dừng lại, biến dạng, đứng yên</a:t>
            </a:r>
            <a:r>
              <a:rPr lang="vi-VN" sz="2000" i="1" dirty="0" smtClean="0"/>
              <a:t>.  </a:t>
            </a:r>
            <a:r>
              <a:rPr lang="vi-VN" sz="2000" dirty="0" smtClean="0"/>
              <a:t>Hãy </a:t>
            </a:r>
            <a:r>
              <a:rPr lang="vi-VN" sz="2000" dirty="0"/>
              <a:t>chọn từ thích hợp điền vào chỗ trống.</a:t>
            </a:r>
          </a:p>
          <a:p>
            <a:endParaRPr lang="vi-VN" sz="2000" dirty="0"/>
          </a:p>
        </p:txBody>
      </p:sp>
      <p:sp>
        <p:nvSpPr>
          <p:cNvPr id="3" name="Rectangle 1"/>
          <p:cNvSpPr>
            <a:spLocks noChangeArrowheads="1"/>
          </p:cNvSpPr>
          <p:nvPr/>
        </p:nvSpPr>
        <p:spPr bwMode="auto">
          <a:xfrm>
            <a:off x="382905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3962400" y="3733641"/>
          <a:ext cx="1219200" cy="152400"/>
        </p:xfrm>
        <a:graphic>
          <a:graphicData uri="http://schemas.openxmlformats.org/drawingml/2006/table">
            <a:tbl>
              <a:tblPr>
                <a:tableStyleId>{5C22544A-7EE6-4342-B048-85BDC9FD1C3A}</a:tableStyleId>
              </a:tblPr>
              <a:tblGrid>
                <a:gridCol w="1219200">
                  <a:extLst>
                    <a:ext uri="{9D8B030D-6E8A-4147-A177-3AD203B41FA5}">
                      <a16:colId xmlns:a16="http://schemas.microsoft.com/office/drawing/2014/main" val="20000"/>
                    </a:ext>
                  </a:extLst>
                </a:gridCol>
              </a:tblGrid>
              <a:tr h="152400">
                <a:tc>
                  <a:txBody>
                    <a:bodyPr/>
                    <a:lstStyle/>
                    <a:p>
                      <a:pPr algn="l">
                        <a:spcAft>
                          <a:spcPts val="0"/>
                        </a:spcAft>
                      </a:pPr>
                      <a:endParaRPr lang="vi-VN" sz="850" dirty="0">
                        <a:effectLst/>
                        <a:latin typeface="Arial"/>
                        <a:ea typeface="Arial"/>
                      </a:endParaRPr>
                    </a:p>
                  </a:txBody>
                  <a:tcPr marL="0" marR="0" marT="0" marB="0"/>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396240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Text Box 14"/>
          <p:cNvSpPr txBox="1">
            <a:spLocks noChangeArrowheads="1"/>
          </p:cNvSpPr>
          <p:nvPr/>
        </p:nvSpPr>
        <p:spPr bwMode="auto">
          <a:xfrm>
            <a:off x="381001" y="1524000"/>
            <a:ext cx="8382000" cy="347787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a:t>Khi cầu thủ đá vào quả bóng đang nằm yên thì chân cầu thủ đã tác dụng lực lên quả bóng khiến cho quả bóng đang (1)… </a:t>
            </a:r>
            <a:r>
              <a:rPr lang="en-US" sz="2000" dirty="0"/>
              <a:t>...........</a:t>
            </a:r>
            <a:r>
              <a:rPr lang="vi-VN" sz="2000" dirty="0"/>
              <a:t>bắt đầu (2)…</a:t>
            </a:r>
            <a:r>
              <a:rPr lang="en-US" sz="2000" dirty="0"/>
              <a:t>.........................</a:t>
            </a:r>
            <a:endParaRPr lang="vi-VN" sz="2000" dirty="0"/>
          </a:p>
          <a:p>
            <a:r>
              <a:rPr lang="vi-VN" sz="2000" dirty="0"/>
              <a:t>Khi thủ môn dùng tay bắt quả bóng đang bay vào khung thành thì tay thủ môn đã tác dụng một lực lên quả bóng khiến cho quả bóng đang (3</a:t>
            </a:r>
            <a:r>
              <a:rPr lang="vi-VN" sz="2000" dirty="0" smtClean="0"/>
              <a:t>)….................bị </a:t>
            </a:r>
            <a:r>
              <a:rPr lang="vi-VN" sz="2000" dirty="0"/>
              <a:t>(4</a:t>
            </a:r>
            <a:r>
              <a:rPr lang="vi-VN" sz="2000" dirty="0" smtClean="0"/>
              <a:t>)…........................</a:t>
            </a:r>
            <a:endParaRPr lang="vi-VN" sz="2000" dirty="0"/>
          </a:p>
          <a:p>
            <a:r>
              <a:rPr lang="vi-VN" sz="2000" dirty="0"/>
              <a:t>Khi quả bóng bay ngang trước khung thành, cầu thủ nhảy lên dùng đầu đẩy quả bóng vào khung thành tức là cầu thủ đã dùng đầu tác dụng một lực lên quả bóng khiến cho quả bóng (5</a:t>
            </a:r>
            <a:r>
              <a:rPr lang="vi-VN" sz="2000" dirty="0" smtClean="0"/>
              <a:t>)…................... </a:t>
            </a:r>
            <a:r>
              <a:rPr lang="vi-VN" sz="2000" dirty="0"/>
              <a:t>hướng chuyển động.</a:t>
            </a:r>
          </a:p>
          <a:p>
            <a:r>
              <a:rPr lang="vi-VN" sz="2000" dirty="0"/>
              <a:t>Không khí tác dụng lực lên dù làm cho vận động viên nhảy dù chuyển động (6</a:t>
            </a:r>
            <a:r>
              <a:rPr lang="vi-VN" sz="2000" dirty="0" smtClean="0"/>
              <a:t>)….........................</a:t>
            </a:r>
            <a:endParaRPr lang="vi-VN" sz="2000" dirty="0"/>
          </a:p>
          <a:p>
            <a:r>
              <a:rPr lang="vi-VN" sz="2000" dirty="0"/>
              <a:t>Dùng tay đè lên tấm đệm cao su làm cho tấm đệm bị (7</a:t>
            </a:r>
            <a:r>
              <a:rPr lang="vi-VN" sz="2000" dirty="0" smtClean="0"/>
              <a:t>)….............</a:t>
            </a:r>
            <a:endParaRPr lang="vi-VN" sz="2000" dirty="0"/>
          </a:p>
        </p:txBody>
      </p:sp>
      <p:sp>
        <p:nvSpPr>
          <p:cNvPr id="10" name="Text Box 14"/>
          <p:cNvSpPr txBox="1">
            <a:spLocks noChangeArrowheads="1"/>
          </p:cNvSpPr>
          <p:nvPr/>
        </p:nvSpPr>
        <p:spPr bwMode="auto">
          <a:xfrm>
            <a:off x="228600" y="422702"/>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4.VẬN DỤNG:  </a:t>
            </a:r>
            <a:endParaRPr lang="vi-VN" sz="2100" b="1" dirty="0">
              <a:solidFill>
                <a:srgbClr val="FF0000"/>
              </a:solidFill>
            </a:endParaRPr>
          </a:p>
        </p:txBody>
      </p:sp>
      <p:sp>
        <p:nvSpPr>
          <p:cNvPr id="17" name="Text Box 26"/>
          <p:cNvSpPr txBox="1">
            <a:spLocks noChangeArrowheads="1"/>
          </p:cNvSpPr>
          <p:nvPr/>
        </p:nvSpPr>
        <p:spPr bwMode="auto">
          <a:xfrm>
            <a:off x="4267200" y="1809690"/>
            <a:ext cx="126509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 đứng yên</a:t>
            </a:r>
            <a:endParaRPr lang="en-US" sz="2000" b="1" dirty="0">
              <a:solidFill>
                <a:srgbClr val="FF3300"/>
              </a:solidFill>
              <a:latin typeface="+mj-lt"/>
            </a:endParaRPr>
          </a:p>
        </p:txBody>
      </p:sp>
      <p:sp>
        <p:nvSpPr>
          <p:cNvPr id="18" name="Text Box 26"/>
          <p:cNvSpPr txBox="1">
            <a:spLocks noChangeArrowheads="1"/>
          </p:cNvSpPr>
          <p:nvPr/>
        </p:nvSpPr>
        <p:spPr bwMode="auto">
          <a:xfrm>
            <a:off x="6553200" y="1843589"/>
            <a:ext cx="157447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chuyển động</a:t>
            </a:r>
            <a:endParaRPr lang="en-US" sz="2000" b="1" dirty="0">
              <a:solidFill>
                <a:srgbClr val="FF3300"/>
              </a:solidFill>
              <a:latin typeface="+mj-lt"/>
            </a:endParaRPr>
          </a:p>
        </p:txBody>
      </p:sp>
      <p:sp>
        <p:nvSpPr>
          <p:cNvPr id="19" name="Text Box 26"/>
          <p:cNvSpPr txBox="1">
            <a:spLocks noChangeArrowheads="1"/>
          </p:cNvSpPr>
          <p:nvPr/>
        </p:nvSpPr>
        <p:spPr bwMode="auto">
          <a:xfrm>
            <a:off x="6705600" y="2438400"/>
            <a:ext cx="157447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chuyển động</a:t>
            </a:r>
            <a:endParaRPr lang="en-US" sz="2000" b="1" dirty="0">
              <a:solidFill>
                <a:srgbClr val="FF3300"/>
              </a:solidFill>
              <a:latin typeface="+mj-lt"/>
            </a:endParaRPr>
          </a:p>
        </p:txBody>
      </p:sp>
      <p:sp>
        <p:nvSpPr>
          <p:cNvPr id="20" name="Text Box 26"/>
          <p:cNvSpPr txBox="1">
            <a:spLocks noChangeArrowheads="1"/>
          </p:cNvSpPr>
          <p:nvPr/>
        </p:nvSpPr>
        <p:spPr bwMode="auto">
          <a:xfrm>
            <a:off x="762000" y="2743200"/>
            <a:ext cx="108555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dừng lại</a:t>
            </a:r>
            <a:endParaRPr lang="en-US" sz="2000" b="1" dirty="0">
              <a:solidFill>
                <a:srgbClr val="FF3300"/>
              </a:solidFill>
              <a:latin typeface="+mj-lt"/>
            </a:endParaRPr>
          </a:p>
        </p:txBody>
      </p:sp>
      <p:sp>
        <p:nvSpPr>
          <p:cNvPr id="21" name="Text Box 26"/>
          <p:cNvSpPr txBox="1">
            <a:spLocks noChangeArrowheads="1"/>
          </p:cNvSpPr>
          <p:nvPr/>
        </p:nvSpPr>
        <p:spPr bwMode="auto">
          <a:xfrm>
            <a:off x="2876846" y="3638490"/>
            <a:ext cx="10743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thay đổi</a:t>
            </a:r>
            <a:endParaRPr lang="en-US" sz="2000" b="1" dirty="0">
              <a:solidFill>
                <a:srgbClr val="FF3300"/>
              </a:solidFill>
              <a:latin typeface="+mj-lt"/>
            </a:endParaRPr>
          </a:p>
        </p:txBody>
      </p:sp>
      <p:sp>
        <p:nvSpPr>
          <p:cNvPr id="22" name="Text Box 26"/>
          <p:cNvSpPr txBox="1">
            <a:spLocks noChangeArrowheads="1"/>
          </p:cNvSpPr>
          <p:nvPr/>
        </p:nvSpPr>
        <p:spPr bwMode="auto">
          <a:xfrm>
            <a:off x="712789" y="4267200"/>
            <a:ext cx="111601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chậm lại</a:t>
            </a:r>
            <a:endParaRPr lang="en-US" sz="2000" b="1" dirty="0">
              <a:solidFill>
                <a:srgbClr val="FF3300"/>
              </a:solidFill>
              <a:latin typeface="+mj-lt"/>
            </a:endParaRPr>
          </a:p>
        </p:txBody>
      </p:sp>
      <p:sp>
        <p:nvSpPr>
          <p:cNvPr id="23" name="Text Box 26"/>
          <p:cNvSpPr txBox="1">
            <a:spLocks noChangeArrowheads="1"/>
          </p:cNvSpPr>
          <p:nvPr/>
        </p:nvSpPr>
        <p:spPr bwMode="auto">
          <a:xfrm>
            <a:off x="6224424" y="4552890"/>
            <a:ext cx="132440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vi-VN" sz="2000" b="1" dirty="0" smtClean="0">
                <a:solidFill>
                  <a:srgbClr val="FF3300"/>
                </a:solidFill>
                <a:latin typeface="+mj-lt"/>
              </a:rPr>
              <a:t>biến dạng </a:t>
            </a:r>
            <a:endParaRPr lang="en-US" sz="2000" b="1" dirty="0">
              <a:solidFill>
                <a:srgbClr val="FF3300"/>
              </a:solidFill>
              <a:latin typeface="+mj-lt"/>
            </a:endParaRPr>
          </a:p>
        </p:txBody>
      </p:sp>
    </p:spTree>
    <p:extLst>
      <p:ext uri="{BB962C8B-B14F-4D97-AF65-F5344CB8AC3E}">
        <p14:creationId xmlns:p14="http://schemas.microsoft.com/office/powerpoint/2010/main" val="227079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1000"/>
                                        <p:tgtEl>
                                          <p:spTgt spid="17"/>
                                        </p:tgtEl>
                                      </p:cBhvr>
                                    </p:animEffect>
                                    <p:anim calcmode="lin" valueType="num">
                                      <p:cBhvr>
                                        <p:cTn id="14" dur="1000" fill="hold"/>
                                        <p:tgtEl>
                                          <p:spTgt spid="17"/>
                                        </p:tgtEl>
                                        <p:attrNameLst>
                                          <p:attrName>ppt_x</p:attrName>
                                        </p:attrNameLst>
                                      </p:cBhvr>
                                      <p:tavLst>
                                        <p:tav tm="0">
                                          <p:val>
                                            <p:strVal val="#ppt_x"/>
                                          </p:val>
                                        </p:tav>
                                        <p:tav tm="100000">
                                          <p:val>
                                            <p:strVal val="#ppt_x"/>
                                          </p:val>
                                        </p:tav>
                                      </p:tavLst>
                                    </p:anim>
                                    <p:anim calcmode="lin" valueType="num">
                                      <p:cBhvr>
                                        <p:cTn id="1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 calcmode="lin" valueType="num">
                                      <p:cBhvr additive="base">
                                        <p:cTn id="20" dur="500" fill="hold"/>
                                        <p:tgtEl>
                                          <p:spTgt spid="18"/>
                                        </p:tgtEl>
                                        <p:attrNameLst>
                                          <p:attrName>ppt_x</p:attrName>
                                        </p:attrNameLst>
                                      </p:cBhvr>
                                      <p:tavLst>
                                        <p:tav tm="0">
                                          <p:val>
                                            <p:strVal val="#ppt_x"/>
                                          </p:val>
                                        </p:tav>
                                        <p:tav tm="100000">
                                          <p:val>
                                            <p:strVal val="#ppt_x"/>
                                          </p:val>
                                        </p:tav>
                                      </p:tavLst>
                                    </p:anim>
                                    <p:anim calcmode="lin" valueType="num">
                                      <p:cBhvr additive="base">
                                        <p:cTn id="21"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ipe(down)">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fade">
                                      <p:cBhvr>
                                        <p:cTn id="36" dur="1000"/>
                                        <p:tgtEl>
                                          <p:spTgt spid="21"/>
                                        </p:tgtEl>
                                      </p:cBhvr>
                                    </p:animEffect>
                                    <p:anim calcmode="lin" valueType="num">
                                      <p:cBhvr>
                                        <p:cTn id="37" dur="1000" fill="hold"/>
                                        <p:tgtEl>
                                          <p:spTgt spid="21"/>
                                        </p:tgtEl>
                                        <p:attrNameLst>
                                          <p:attrName>ppt_x</p:attrName>
                                        </p:attrNameLst>
                                      </p:cBhvr>
                                      <p:tavLst>
                                        <p:tav tm="0">
                                          <p:val>
                                            <p:strVal val="#ppt_x"/>
                                          </p:val>
                                        </p:tav>
                                        <p:tav tm="100000">
                                          <p:val>
                                            <p:strVal val="#ppt_x"/>
                                          </p:val>
                                        </p:tav>
                                      </p:tavLst>
                                    </p:anim>
                                    <p:anim calcmode="lin" valueType="num">
                                      <p:cBhvr>
                                        <p:cTn id="38"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 calcmode="lin" valueType="num">
                                      <p:cBhvr additive="base">
                                        <p:cTn id="43" dur="500" fill="hold"/>
                                        <p:tgtEl>
                                          <p:spTgt spid="22"/>
                                        </p:tgtEl>
                                        <p:attrNameLst>
                                          <p:attrName>ppt_x</p:attrName>
                                        </p:attrNameLst>
                                      </p:cBhvr>
                                      <p:tavLst>
                                        <p:tav tm="0">
                                          <p:val>
                                            <p:strVal val="#ppt_x"/>
                                          </p:val>
                                        </p:tav>
                                        <p:tav tm="100000">
                                          <p:val>
                                            <p:strVal val="#ppt_x"/>
                                          </p:val>
                                        </p:tav>
                                      </p:tavLst>
                                    </p:anim>
                                    <p:anim calcmode="lin" valueType="num">
                                      <p:cBhvr additive="base">
                                        <p:cTn id="4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Effect transition="in" filter="fade">
                                      <p:cBhvr>
                                        <p:cTn id="49" dur="2000"/>
                                        <p:tgtEl>
                                          <p:spTgt spid="23"/>
                                        </p:tgtEl>
                                      </p:cBhvr>
                                    </p:animEffect>
                                    <p:anim calcmode="lin" valueType="num">
                                      <p:cBhvr>
                                        <p:cTn id="50" dur="2000" fill="hold"/>
                                        <p:tgtEl>
                                          <p:spTgt spid="23"/>
                                        </p:tgtEl>
                                        <p:attrNameLst>
                                          <p:attrName>ppt_w</p:attrName>
                                        </p:attrNameLst>
                                      </p:cBhvr>
                                      <p:tavLst>
                                        <p:tav tm="0" fmla="#ppt_w*sin(2.5*pi*$)">
                                          <p:val>
                                            <p:fltVal val="0"/>
                                          </p:val>
                                        </p:tav>
                                        <p:tav tm="100000">
                                          <p:val>
                                            <p:fltVal val="1"/>
                                          </p:val>
                                        </p:tav>
                                      </p:tavLst>
                                    </p:anim>
                                    <p:anim calcmode="lin" valueType="num">
                                      <p:cBhvr>
                                        <p:cTn id="51" dur="2000" fill="hold"/>
                                        <p:tgtEl>
                                          <p:spTgt spid="2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p:bldP spid="18" grpId="0"/>
      <p:bldP spid="19" grpId="0"/>
      <p:bldP spid="20" grpId="0"/>
      <p:bldP spid="21" grpId="0"/>
      <p:bldP spid="22"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rPr>
              <a:t>Ghi nhớ</a:t>
            </a:r>
            <a:endParaRPr lang="vi-VN" b="1" dirty="0">
              <a:solidFill>
                <a:srgbClr val="C00000"/>
              </a:solidFill>
            </a:endParaRPr>
          </a:p>
        </p:txBody>
      </p:sp>
      <p:sp>
        <p:nvSpPr>
          <p:cNvPr id="4" name="Text Box 14"/>
          <p:cNvSpPr txBox="1">
            <a:spLocks noChangeArrowheads="1"/>
          </p:cNvSpPr>
          <p:nvPr/>
        </p:nvSpPr>
        <p:spPr bwMode="auto">
          <a:xfrm>
            <a:off x="480754" y="1447800"/>
            <a:ext cx="8690975" cy="2246769"/>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smtClean="0"/>
              <a:t> </a:t>
            </a:r>
            <a:r>
              <a:rPr lang="vi-VN" sz="2800" b="1" dirty="0">
                <a:solidFill>
                  <a:srgbClr val="0070C0"/>
                </a:solidFill>
              </a:rPr>
              <a:t>Lực tác dụng lên một vật có thể làm thay đổi tốc độ, thay đổi hướng chuyển động của vật, làm biến dạng vật, hoặc đổng thời làm thay đổi tốc độ, thay đổi hướng chuyển động và làm biến dạng vật.</a:t>
            </a:r>
            <a:br>
              <a:rPr lang="vi-VN" sz="2800" b="1" dirty="0">
                <a:solidFill>
                  <a:srgbClr val="0070C0"/>
                </a:solidFill>
              </a:rPr>
            </a:br>
            <a:endParaRPr lang="en-US" sz="2800" b="1" dirty="0">
              <a:solidFill>
                <a:srgbClr val="0070C0"/>
              </a:solidFill>
              <a:cs typeface="Times New Roman" pitchFamily="18" charset="0"/>
            </a:endParaRPr>
          </a:p>
        </p:txBody>
      </p:sp>
    </p:spTree>
    <p:extLst>
      <p:ext uri="{BB962C8B-B14F-4D97-AF65-F5344CB8AC3E}">
        <p14:creationId xmlns:p14="http://schemas.microsoft.com/office/powerpoint/2010/main" val="158897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AutoShape 2">
            <a:hlinkClick r:id="" action="ppaction://hlinkshowjump?jump=endshow" highlightClick="1"/>
          </p:cNvPr>
          <p:cNvSpPr>
            <a:spLocks noChangeArrowheads="1"/>
          </p:cNvSpPr>
          <p:nvPr/>
        </p:nvSpPr>
        <p:spPr bwMode="auto">
          <a:xfrm>
            <a:off x="7559675" y="5984875"/>
            <a:ext cx="1368425" cy="539750"/>
          </a:xfrm>
          <a:prstGeom prst="actionButtonBlank">
            <a:avLst/>
          </a:prstGeom>
          <a:gradFill rotWithShape="1">
            <a:gsLst>
              <a:gs pos="0">
                <a:srgbClr val="FF0000"/>
              </a:gs>
              <a:gs pos="100000">
                <a:srgbClr val="FFFF00"/>
              </a:gs>
            </a:gsLst>
            <a:path path="rect">
              <a:fillToRect r="100000" b="10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i="1">
                <a:solidFill>
                  <a:srgbClr val="FF0000"/>
                </a:solidFill>
                <a:effectDag name="">
                  <a:cont type="tree" name="">
                    <a:effect ref="fillLine"/>
                    <a:outerShdw dist="38100" dir="13500000" algn="br">
                      <a:srgbClr val="FF5555"/>
                    </a:outerShdw>
                  </a:cont>
                  <a:cont type="tree" name="">
                    <a:effect ref="fillLine"/>
                    <a:outerShdw dist="38100" dir="2700000" algn="tl">
                      <a:srgbClr val="990000"/>
                    </a:outerShdw>
                  </a:cont>
                  <a:effect ref="fillLine"/>
                </a:effectDag>
                <a:latin typeface="VNI-Times" pitchFamily="2" charset="0"/>
              </a:rPr>
              <a:t>Keát thuùc</a:t>
            </a:r>
          </a:p>
        </p:txBody>
      </p:sp>
      <p:pic>
        <p:nvPicPr>
          <p:cNvPr id="166915" name="Picture 3" descr="blumen-pflanzen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4925" y="0"/>
            <a:ext cx="949325"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66916" name="Picture 4" descr="blumen-pflanzen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5486400"/>
            <a:ext cx="949325"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66917" name="Picture 5" descr="blumen-pflanzen1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52400"/>
            <a:ext cx="949325"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66919" name="Picture 7" descr="WaterLily-02-jun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2895600"/>
            <a:ext cx="4248150" cy="3429000"/>
          </a:xfrm>
          <a:prstGeom prst="rect">
            <a:avLst/>
          </a:prstGeom>
          <a:noFill/>
          <a:extLst>
            <a:ext uri="{909E8E84-426E-40DD-AFC4-6F175D3DCCD1}">
              <a14:hiddenFill xmlns:a14="http://schemas.microsoft.com/office/drawing/2010/main">
                <a:solidFill>
                  <a:srgbClr val="FFFFFF"/>
                </a:solidFill>
              </a14:hiddenFill>
            </a:ext>
          </a:extLst>
        </p:spPr>
      </p:pic>
      <p:pic>
        <p:nvPicPr>
          <p:cNvPr id="166920" name="Picture 8" descr="chimbay2"/>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flipH="1">
            <a:off x="3200400" y="152400"/>
            <a:ext cx="1619250" cy="1484313"/>
          </a:xfrm>
          <a:prstGeom prst="rect">
            <a:avLst/>
          </a:prstGeom>
          <a:noFill/>
          <a:extLst>
            <a:ext uri="{909E8E84-426E-40DD-AFC4-6F175D3DCCD1}">
              <a14:hiddenFill xmlns:a14="http://schemas.microsoft.com/office/drawing/2010/main">
                <a:solidFill>
                  <a:srgbClr val="FFFFFF"/>
                </a:solidFill>
              </a14:hiddenFill>
            </a:ext>
          </a:extLst>
        </p:spPr>
      </p:pic>
      <p:sp>
        <p:nvSpPr>
          <p:cNvPr id="166921" name="WordArt 9"/>
          <p:cNvSpPr>
            <a:spLocks noChangeArrowheads="1" noChangeShapeType="1" noTextEdit="1"/>
          </p:cNvSpPr>
          <p:nvPr/>
        </p:nvSpPr>
        <p:spPr bwMode="auto">
          <a:xfrm>
            <a:off x="428625" y="1371600"/>
            <a:ext cx="8286750" cy="2362200"/>
          </a:xfrm>
          <a:prstGeom prst="rect">
            <a:avLst/>
          </a:prstGeom>
        </p:spPr>
        <p:txBody>
          <a:bodyPr wrap="none" fromWordArt="1">
            <a:prstTxWarp prst="textDoubleWave1">
              <a:avLst>
                <a:gd name="adj1" fmla="val 6500"/>
                <a:gd name="adj2" fmla="val -360"/>
              </a:avLst>
            </a:prstTxWarp>
          </a:bodyPr>
          <a:lstStyle/>
          <a:p>
            <a:pPr algn="ctr"/>
            <a:r>
              <a:rPr lang="vi-VN" sz="3600" kern="10" spc="-360" dirty="0" smtClean="0">
                <a:ln w="12700">
                  <a:solidFill>
                    <a:srgbClr val="00CC00"/>
                  </a:solidFill>
                  <a:round/>
                  <a:headEnd/>
                  <a:tailEnd/>
                </a:ln>
                <a:solidFill>
                  <a:srgbClr val="FF0066"/>
                </a:solidFill>
                <a:effectLst>
                  <a:outerShdw dist="63500" dir="2212194" algn="ctr" rotWithShape="0">
                    <a:srgbClr val="00CC00">
                      <a:alpha val="50000"/>
                    </a:srgbClr>
                  </a:outerShdw>
                </a:effectLst>
                <a:latin typeface="+mj-lt"/>
              </a:rPr>
              <a:t>CHÂN THÀNH CẢM ƠN CÁC EM  ĐÃ THAM GIA TIẾT HỌC NHIỆT TÌNH</a:t>
            </a:r>
            <a:endParaRPr lang="vi-VN" sz="3600" kern="10" spc="-360" dirty="0">
              <a:ln w="12700">
                <a:solidFill>
                  <a:srgbClr val="00CC00"/>
                </a:solidFill>
                <a:round/>
                <a:headEnd/>
                <a:tailEnd/>
              </a:ln>
              <a:solidFill>
                <a:srgbClr val="FF0066"/>
              </a:solidFill>
              <a:effectLst>
                <a:outerShdw dist="63500" dir="2212194" algn="ctr" rotWithShape="0">
                  <a:srgbClr val="00CC00">
                    <a:alpha val="50000"/>
                  </a:srgbClr>
                </a:outerShdw>
              </a:effectLst>
              <a:latin typeface="+mj-lt"/>
            </a:endParaRPr>
          </a:p>
        </p:txBody>
      </p:sp>
    </p:spTree>
    <p:extLst>
      <p:ext uri="{BB962C8B-B14F-4D97-AF65-F5344CB8AC3E}">
        <p14:creationId xmlns:p14="http://schemas.microsoft.com/office/powerpoint/2010/main" val="797016846"/>
      </p:ext>
    </p:extLst>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166914"/>
                                        </p:tgtEl>
                                        <p:attrNameLst>
                                          <p:attrName>style.visibility</p:attrName>
                                        </p:attrNameLst>
                                      </p:cBhvr>
                                      <p:to>
                                        <p:strVal val="visible"/>
                                      </p:to>
                                    </p:set>
                                    <p:anim to="" calcmode="lin" valueType="num">
                                      <p:cBhvr>
                                        <p:cTn id="7" dur="1" fill="hold"/>
                                        <p:tgtEl>
                                          <p:spTgt spid="166914"/>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3" name="CLA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solidFill>
                  <a:srgbClr val="0070C0"/>
                </a:solidFill>
              </a:rPr>
              <a:t>Tìm </a:t>
            </a:r>
            <a:r>
              <a:rPr lang="vi-VN" sz="2800" dirty="0">
                <a:solidFill>
                  <a:srgbClr val="0070C0"/>
                </a:solidFill>
              </a:rPr>
              <a:t>hiểu về </a:t>
            </a:r>
            <a:r>
              <a:rPr lang="vi-VN" sz="2800" dirty="0" smtClean="0">
                <a:solidFill>
                  <a:srgbClr val="0070C0"/>
                </a:solidFill>
              </a:rPr>
              <a:t>sự thay </a:t>
            </a:r>
            <a:r>
              <a:rPr lang="vi-VN" sz="2800" dirty="0">
                <a:solidFill>
                  <a:srgbClr val="0070C0"/>
                </a:solidFill>
              </a:rPr>
              <a:t>đổi tốc độ và thay đổi </a:t>
            </a:r>
            <a:r>
              <a:rPr lang="vi-VN" sz="2800" dirty="0" smtClean="0">
                <a:solidFill>
                  <a:srgbClr val="0070C0"/>
                </a:solidFill>
              </a:rPr>
              <a:t>hướng chuyển động của vật</a:t>
            </a:r>
            <a:endParaRPr lang="vi-VN" sz="2800" dirty="0">
              <a:solidFill>
                <a:srgbClr val="0070C0"/>
              </a:solidFill>
              <a:latin typeface="Arial"/>
              <a:ea typeface="Arial"/>
            </a:endParaRPr>
          </a:p>
        </p:txBody>
      </p:sp>
      <p:pic>
        <p:nvPicPr>
          <p:cNvPr id="12" name="Shape 2851"/>
          <p:cNvPicPr/>
          <p:nvPr/>
        </p:nvPicPr>
        <p:blipFill>
          <a:blip r:embed="rId2"/>
          <a:stretch/>
        </p:blipFill>
        <p:spPr>
          <a:xfrm>
            <a:off x="609600" y="1481554"/>
            <a:ext cx="7924800" cy="2404646"/>
          </a:xfrm>
          <a:prstGeom prst="rect">
            <a:avLst/>
          </a:prstGeom>
        </p:spPr>
      </p:pic>
      <p:sp>
        <p:nvSpPr>
          <p:cNvPr id="13" name="Title 1"/>
          <p:cNvSpPr txBox="1">
            <a:spLocks/>
          </p:cNvSpPr>
          <p:nvPr/>
        </p:nvSpPr>
        <p:spPr>
          <a:xfrm>
            <a:off x="381000" y="4267200"/>
            <a:ext cx="8610600" cy="8382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04800" indent="-190500" algn="l">
              <a:lnSpc>
                <a:spcPct val="110000"/>
              </a:lnSpc>
              <a:spcAft>
                <a:spcPts val="0"/>
              </a:spcAft>
            </a:pPr>
            <a:r>
              <a:rPr lang="vi-VN" sz="3600" dirty="0" smtClean="0"/>
              <a:t>    Quan </a:t>
            </a:r>
            <a:r>
              <a:rPr lang="vi-VN" sz="3600" dirty="0"/>
              <a:t>sát hình </a:t>
            </a:r>
            <a:r>
              <a:rPr lang="vi-VN" sz="3600" b="1" dirty="0" smtClean="0"/>
              <a:t>36.1</a:t>
            </a:r>
            <a:r>
              <a:rPr lang="vi-VN" sz="3600" dirty="0" smtClean="0"/>
              <a:t>; </a:t>
            </a:r>
            <a:r>
              <a:rPr lang="vi-VN" sz="3600" b="1" dirty="0" smtClean="0"/>
              <a:t>36.2</a:t>
            </a:r>
            <a:r>
              <a:rPr lang="vi-VN" sz="3600" dirty="0" smtClean="0"/>
              <a:t> </a:t>
            </a:r>
            <a:r>
              <a:rPr lang="vi-VN" sz="3600" dirty="0"/>
              <a:t>và cho biết hướng chuyển động, tốc độ </a:t>
            </a:r>
            <a:r>
              <a:rPr lang="vi-VN" sz="3600" dirty="0" smtClean="0"/>
              <a:t>chuyển </a:t>
            </a:r>
            <a:r>
              <a:rPr lang="vi-VN" sz="3600" dirty="0"/>
              <a:t>động của </a:t>
            </a:r>
            <a:r>
              <a:rPr lang="vi-VN" sz="3600" dirty="0" smtClean="0"/>
              <a:t>quả bóng </a:t>
            </a:r>
            <a:r>
              <a:rPr lang="vi-VN" sz="3600" dirty="0"/>
              <a:t>thay đổi như thế nào? </a:t>
            </a:r>
            <a:r>
              <a:rPr lang="vi-VN" sz="3600" dirty="0" smtClean="0"/>
              <a:t> </a:t>
            </a:r>
            <a:r>
              <a:rPr lang="vi-VN" sz="3600" b="1" dirty="0" smtClean="0">
                <a:solidFill>
                  <a:srgbClr val="C00000"/>
                </a:solidFill>
              </a:rPr>
              <a:t>Nguyên </a:t>
            </a:r>
            <a:r>
              <a:rPr lang="vi-VN" sz="3600" b="1" dirty="0">
                <a:solidFill>
                  <a:srgbClr val="C00000"/>
                </a:solidFill>
              </a:rPr>
              <a:t>nhân của </a:t>
            </a:r>
            <a:r>
              <a:rPr lang="vi-VN" sz="3600" b="1" dirty="0" smtClean="0">
                <a:solidFill>
                  <a:srgbClr val="C00000"/>
                </a:solidFill>
              </a:rPr>
              <a:t>sự thay </a:t>
            </a:r>
            <a:r>
              <a:rPr lang="vi-VN" sz="3600" b="1" dirty="0">
                <a:solidFill>
                  <a:srgbClr val="C00000"/>
                </a:solidFill>
              </a:rPr>
              <a:t>đổi đó là gì?</a:t>
            </a:r>
            <a:endParaRPr lang="vi-VN" sz="3600" b="1" dirty="0">
              <a:solidFill>
                <a:srgbClr val="C00000"/>
              </a:solidFill>
              <a:latin typeface="Tahoma"/>
              <a:ea typeface="Tahoma"/>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a:spLocks noChangeArrowheads="1"/>
          </p:cNvSpPr>
          <p:nvPr/>
        </p:nvSpPr>
        <p:spPr bwMode="auto">
          <a:xfrm>
            <a:off x="381000" y="3810000"/>
            <a:ext cx="4495800" cy="338554"/>
          </a:xfrm>
          <a:prstGeom prst="rect">
            <a:avLst/>
          </a:prstGeom>
          <a:solidFill>
            <a:schemeClr val="bg1"/>
          </a:solidFill>
          <a:ln w="3810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sz="1600" b="1" i="1" dirty="0" smtClean="0">
                <a:solidFill>
                  <a:srgbClr val="0000FF"/>
                </a:solidFill>
                <a:latin typeface="Times New Roman" pitchFamily="18" charset="0"/>
                <a:cs typeface="Times New Roman" pitchFamily="18" charset="0"/>
                <a:sym typeface="Wingdings" pitchFamily="2" charset="2"/>
              </a:rPr>
              <a:t>H 36.1.Một pha đánh đầu ghi bàn từ quả phạt góc.</a:t>
            </a:r>
            <a:endParaRPr lang="en-US" sz="1600" b="1" i="1" dirty="0">
              <a:solidFill>
                <a:srgbClr val="0000FF"/>
              </a:solidFill>
              <a:latin typeface="Times New Roman" pitchFamily="18" charset="0"/>
              <a:cs typeface="Times New Roman" pitchFamily="18" charset="0"/>
              <a:sym typeface="Wingdings" pitchFamily="2" charset="2"/>
            </a:endParaRPr>
          </a:p>
        </p:txBody>
      </p:sp>
      <p:sp>
        <p:nvSpPr>
          <p:cNvPr id="11" name="Rectangle 10"/>
          <p:cNvSpPr>
            <a:spLocks noChangeArrowheads="1"/>
          </p:cNvSpPr>
          <p:nvPr/>
        </p:nvSpPr>
        <p:spPr bwMode="auto">
          <a:xfrm>
            <a:off x="5208104" y="3852446"/>
            <a:ext cx="3707296" cy="338554"/>
          </a:xfrm>
          <a:prstGeom prst="rect">
            <a:avLst/>
          </a:prstGeom>
          <a:solidFill>
            <a:schemeClr val="bg1"/>
          </a:solidFill>
          <a:ln w="3810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sz="1600" b="1" i="1" dirty="0" smtClean="0">
                <a:solidFill>
                  <a:srgbClr val="0000FF"/>
                </a:solidFill>
                <a:latin typeface="Times New Roman" pitchFamily="18" charset="0"/>
                <a:cs typeface="Times New Roman" pitchFamily="18" charset="0"/>
                <a:sym typeface="Wingdings" pitchFamily="2" charset="2"/>
              </a:rPr>
              <a:t>H 36.2. Cầu thủ sút phạt 11m</a:t>
            </a:r>
            <a:endParaRPr lang="en-US" sz="1600" b="1" i="1" dirty="0">
              <a:solidFill>
                <a:srgbClr val="0000FF"/>
              </a:solidFill>
              <a:latin typeface="Times New Roman" pitchFamily="18" charset="0"/>
              <a:cs typeface="Times New Roman" pitchFamily="18" charset="0"/>
              <a:sym typeface="Wingdings" pitchFamily="2" charset="2"/>
            </a:endParaRPr>
          </a:p>
        </p:txBody>
      </p:sp>
      <p:sp>
        <p:nvSpPr>
          <p:cNvPr id="14" name="Title 1"/>
          <p:cNvSpPr txBox="1">
            <a:spLocks/>
          </p:cNvSpPr>
          <p:nvPr/>
        </p:nvSpPr>
        <p:spPr>
          <a:xfrm>
            <a:off x="381000" y="4300954"/>
            <a:ext cx="8458200" cy="754062"/>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9600" b="1" u="sng" dirty="0"/>
              <a:t>Hình </a:t>
            </a:r>
            <a:r>
              <a:rPr lang="vi-VN" sz="9600" b="1" u="sng" dirty="0" smtClean="0"/>
              <a:t>36.1</a:t>
            </a:r>
            <a:r>
              <a:rPr lang="vi-VN" sz="9600" b="1" u="sng" dirty="0"/>
              <a:t>: </a:t>
            </a:r>
            <a:r>
              <a:rPr lang="vi-VN" sz="9600" dirty="0"/>
              <a:t>quả bóng đang chuyển động theo hướng này bỗng cầu thủ đánh đầu khiến nó chuyển động theo hướng khác. Tốc độ chuyển động của quả bóng thay đổi</a:t>
            </a:r>
            <a:r>
              <a:rPr lang="vi-VN" sz="3200" dirty="0"/>
              <a:t>.</a:t>
            </a:r>
            <a:endParaRPr lang="en-US" sz="3200" b="1" dirty="0">
              <a:latin typeface="Times New Roman" pitchFamily="18" charset="0"/>
              <a:cs typeface="Times New Roman" pitchFamily="18" charset="0"/>
            </a:endParaRPr>
          </a:p>
        </p:txBody>
      </p:sp>
      <p:sp>
        <p:nvSpPr>
          <p:cNvPr id="16" name="Rectangle 12"/>
          <p:cNvSpPr txBox="1">
            <a:spLocks noChangeArrowheads="1"/>
          </p:cNvSpPr>
          <p:nvPr/>
        </p:nvSpPr>
        <p:spPr>
          <a:xfrm>
            <a:off x="468138" y="5105400"/>
            <a:ext cx="8208724" cy="914400"/>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vi-VN" sz="2400" b="1" u="sng" dirty="0" smtClean="0"/>
              <a:t>Hình 36.2: </a:t>
            </a:r>
            <a:r>
              <a:rPr lang="vi-VN" sz="2400" dirty="0" smtClean="0"/>
              <a:t>quả bóng đang đứng yên thì cầu thủ sút khiến cho nó bắt đầu chuyển động, tốc độ chuyển động bắt đầu nhanh lên.</a:t>
            </a:r>
            <a:endParaRPr lang="en-US" sz="2400" dirty="0" smtClean="0">
              <a:solidFill>
                <a:srgbClr val="0000CC"/>
              </a:solidFill>
              <a:latin typeface="Arial" pitchFamily="34" charset="0"/>
              <a:cs typeface="Arial" pitchFamily="34" charset="0"/>
            </a:endParaRPr>
          </a:p>
        </p:txBody>
      </p:sp>
      <p:sp>
        <p:nvSpPr>
          <p:cNvPr id="17" name="Text Box 13"/>
          <p:cNvSpPr txBox="1">
            <a:spLocks noChangeArrowheads="1"/>
          </p:cNvSpPr>
          <p:nvPr/>
        </p:nvSpPr>
        <p:spPr bwMode="auto">
          <a:xfrm>
            <a:off x="470645" y="5903893"/>
            <a:ext cx="8520955" cy="954107"/>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vi-VN" sz="2800" dirty="0" smtClean="0">
                <a:solidFill>
                  <a:srgbClr val="0070C0"/>
                </a:solidFill>
              </a:rPr>
              <a:t>Nguyên </a:t>
            </a:r>
            <a:r>
              <a:rPr lang="vi-VN" sz="2800" dirty="0">
                <a:solidFill>
                  <a:srgbClr val="0070C0"/>
                </a:solidFill>
              </a:rPr>
              <a:t>nhân của sự thay đổi đó là do quả bóng đã chịu tác động của một </a:t>
            </a:r>
            <a:r>
              <a:rPr lang="vi-VN" sz="2800" u="sng" dirty="0">
                <a:solidFill>
                  <a:srgbClr val="C00000"/>
                </a:solidFill>
              </a:rPr>
              <a:t>lực</a:t>
            </a:r>
            <a:r>
              <a:rPr lang="vi-VN" sz="2800" dirty="0">
                <a:solidFill>
                  <a:srgbClr val="0070C0"/>
                </a:solidFill>
              </a:rPr>
              <a:t> từ các cầu thủ.</a:t>
            </a:r>
            <a:endParaRPr lang="en-US" sz="2800"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194681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grpId="1" nodeType="clickEffect">
                                  <p:stCondLst>
                                    <p:cond delay="0"/>
                                  </p:stCondLst>
                                  <p:childTnLst>
                                    <p:anim calcmode="lin" valueType="num">
                                      <p:cBhvr>
                                        <p:cTn id="11" dur="500"/>
                                        <p:tgtEl>
                                          <p:spTgt spid="13"/>
                                        </p:tgtEl>
                                        <p:attrNameLst>
                                          <p:attrName>ppt_w</p:attrName>
                                        </p:attrNameLst>
                                      </p:cBhvr>
                                      <p:tavLst>
                                        <p:tav tm="0">
                                          <p:val>
                                            <p:strVal val="ppt_w"/>
                                          </p:val>
                                        </p:tav>
                                        <p:tav tm="100000">
                                          <p:val>
                                            <p:fltVal val="0"/>
                                          </p:val>
                                        </p:tav>
                                      </p:tavLst>
                                    </p:anim>
                                    <p:anim calcmode="lin" valueType="num">
                                      <p:cBhvr>
                                        <p:cTn id="12" dur="500"/>
                                        <p:tgtEl>
                                          <p:spTgt spid="13"/>
                                        </p:tgtEl>
                                        <p:attrNameLst>
                                          <p:attrName>ppt_h</p:attrName>
                                        </p:attrNameLst>
                                      </p:cBhvr>
                                      <p:tavLst>
                                        <p:tav tm="0">
                                          <p:val>
                                            <p:strVal val="ppt_h"/>
                                          </p:val>
                                        </p:tav>
                                        <p:tav tm="100000">
                                          <p:val>
                                            <p:fltVal val="0"/>
                                          </p:val>
                                        </p:tav>
                                      </p:tavLst>
                                    </p:anim>
                                    <p:animEffect transition="out" filter="fade">
                                      <p:cBhvr>
                                        <p:cTn id="13" dur="500"/>
                                        <p:tgtEl>
                                          <p:spTgt spid="13"/>
                                        </p:tgtEl>
                                      </p:cBhvr>
                                    </p:animEffect>
                                    <p:set>
                                      <p:cBhvr>
                                        <p:cTn id="14" dur="1" fill="hold">
                                          <p:stCondLst>
                                            <p:cond delay="499"/>
                                          </p:stCondLst>
                                        </p:cTn>
                                        <p:tgtEl>
                                          <p:spTgt spid="1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1000"/>
                                        <p:tgtEl>
                                          <p:spTgt spid="14"/>
                                        </p:tgtEl>
                                      </p:cBhvr>
                                    </p:animEffect>
                                    <p:anim calcmode="lin" valueType="num">
                                      <p:cBhvr>
                                        <p:cTn id="20" dur="1000" fill="hold"/>
                                        <p:tgtEl>
                                          <p:spTgt spid="14"/>
                                        </p:tgtEl>
                                        <p:attrNameLst>
                                          <p:attrName>ppt_x</p:attrName>
                                        </p:attrNameLst>
                                      </p:cBhvr>
                                      <p:tavLst>
                                        <p:tav tm="0">
                                          <p:val>
                                            <p:strVal val="#ppt_x"/>
                                          </p:val>
                                        </p:tav>
                                        <p:tav tm="100000">
                                          <p:val>
                                            <p:strVal val="#ppt_x"/>
                                          </p:val>
                                        </p:tav>
                                      </p:tavLst>
                                    </p:anim>
                                    <p:anim calcmode="lin" valueType="num">
                                      <p:cBhvr>
                                        <p:cTn id="2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500" fill="hold"/>
                                        <p:tgtEl>
                                          <p:spTgt spid="16"/>
                                        </p:tgtEl>
                                        <p:attrNameLst>
                                          <p:attrName>ppt_x</p:attrName>
                                        </p:attrNameLst>
                                      </p:cBhvr>
                                      <p:tavLst>
                                        <p:tav tm="0">
                                          <p:val>
                                            <p:strVal val="#ppt_x"/>
                                          </p:val>
                                        </p:tav>
                                        <p:tav tm="100000">
                                          <p:val>
                                            <p:strVal val="#ppt_x"/>
                                          </p:val>
                                        </p:tav>
                                      </p:tavLst>
                                    </p:anim>
                                    <p:anim calcmode="lin" valueType="num">
                                      <p:cBhvr additive="base">
                                        <p:cTn id="2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down)">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4" grpId="0"/>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solidFill>
                  <a:srgbClr val="0070C0"/>
                </a:solidFill>
              </a:rPr>
              <a:t>Tìm </a:t>
            </a:r>
            <a:r>
              <a:rPr lang="vi-VN" sz="2800" dirty="0">
                <a:solidFill>
                  <a:srgbClr val="0070C0"/>
                </a:solidFill>
              </a:rPr>
              <a:t>hiểu về </a:t>
            </a:r>
            <a:r>
              <a:rPr lang="vi-VN" sz="2800" dirty="0" smtClean="0">
                <a:solidFill>
                  <a:srgbClr val="0070C0"/>
                </a:solidFill>
              </a:rPr>
              <a:t>sự thay </a:t>
            </a:r>
            <a:r>
              <a:rPr lang="vi-VN" sz="2800" dirty="0">
                <a:solidFill>
                  <a:srgbClr val="0070C0"/>
                </a:solidFill>
              </a:rPr>
              <a:t>đổi tốc độ và thay đổi </a:t>
            </a:r>
            <a:r>
              <a:rPr lang="vi-VN" sz="2800" dirty="0" smtClean="0">
                <a:solidFill>
                  <a:srgbClr val="0070C0"/>
                </a:solidFill>
              </a:rPr>
              <a:t>hướng chuyển động của vật</a:t>
            </a:r>
            <a:endParaRPr lang="vi-VN" sz="2800" dirty="0">
              <a:solidFill>
                <a:srgbClr val="0070C0"/>
              </a:solidFill>
              <a:latin typeface="Arial"/>
              <a:ea typeface="Arial"/>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4800" y="1600200"/>
            <a:ext cx="8520955" cy="103701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a:lnSpc>
                <a:spcPct val="135000"/>
              </a:lnSpc>
              <a:spcAft>
                <a:spcPts val="0"/>
              </a:spcAft>
            </a:pPr>
            <a:r>
              <a:rPr lang="vi-VN" dirty="0">
                <a:solidFill>
                  <a:srgbClr val="C00000"/>
                </a:solidFill>
              </a:rPr>
              <a:t>Chúng ta thường quan sát được sự biến đổi chuyên động (thay đổi tốc độ và thay đổi hướng chuyển động) của các vật như sau:</a:t>
            </a:r>
          </a:p>
        </p:txBody>
      </p:sp>
      <p:sp>
        <p:nvSpPr>
          <p:cNvPr id="18" name="Text Box 15"/>
          <p:cNvSpPr txBox="1">
            <a:spLocks noChangeArrowheads="1"/>
          </p:cNvSpPr>
          <p:nvPr/>
        </p:nvSpPr>
        <p:spPr bwMode="auto">
          <a:xfrm>
            <a:off x="76200" y="2707279"/>
            <a:ext cx="9144000" cy="3083921"/>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342900" lvl="0" indent="-342900">
              <a:lnSpc>
                <a:spcPct val="135000"/>
              </a:lnSpc>
              <a:buClr>
                <a:srgbClr val="000000"/>
              </a:buClr>
              <a:buSzPts val="1000"/>
              <a:buFont typeface="Arial"/>
              <a:buChar char="•"/>
              <a:tabLst>
                <a:tab pos="92710" algn="l"/>
              </a:tabLst>
            </a:pPr>
            <a:r>
              <a:rPr lang="vi-VN" dirty="0" smtClean="0">
                <a:solidFill>
                  <a:srgbClr val="0070C0"/>
                </a:solidFill>
              </a:rPr>
              <a:t>Vật </a:t>
            </a:r>
            <a:r>
              <a:rPr lang="vi-VN" dirty="0">
                <a:solidFill>
                  <a:srgbClr val="0070C0"/>
                </a:solidFill>
              </a:rPr>
              <a:t>đang đứng yên, bắt đẩu chuyển động.</a:t>
            </a:r>
          </a:p>
          <a:p>
            <a:pPr marL="342900" lvl="0" indent="-342900">
              <a:lnSpc>
                <a:spcPct val="135000"/>
              </a:lnSpc>
              <a:buClr>
                <a:srgbClr val="000000"/>
              </a:buClr>
              <a:buSzPts val="1000"/>
              <a:buFont typeface="Arial"/>
              <a:buChar char="•"/>
              <a:tabLst>
                <a:tab pos="92710" algn="l"/>
              </a:tabLst>
            </a:pPr>
            <a:r>
              <a:rPr lang="vi-VN" dirty="0">
                <a:solidFill>
                  <a:srgbClr val="0070C0"/>
                </a:solidFill>
              </a:rPr>
              <a:t>Vật đang chuyên động, bị dừng lại.</a:t>
            </a:r>
          </a:p>
          <a:p>
            <a:pPr marL="342900" lvl="0" indent="-342900">
              <a:lnSpc>
                <a:spcPct val="135000"/>
              </a:lnSpc>
              <a:buClr>
                <a:srgbClr val="000000"/>
              </a:buClr>
              <a:buSzPts val="1000"/>
              <a:buFont typeface="Arial"/>
              <a:buChar char="•"/>
              <a:tabLst>
                <a:tab pos="92710" algn="l"/>
              </a:tabLst>
            </a:pPr>
            <a:r>
              <a:rPr lang="vi-VN" dirty="0">
                <a:solidFill>
                  <a:srgbClr val="0070C0"/>
                </a:solidFill>
              </a:rPr>
              <a:t>Vật chuyển động nhanh lên.</a:t>
            </a:r>
          </a:p>
          <a:p>
            <a:pPr marL="342900" lvl="0" indent="-342900">
              <a:lnSpc>
                <a:spcPct val="135000"/>
              </a:lnSpc>
              <a:buClr>
                <a:srgbClr val="000000"/>
              </a:buClr>
              <a:buSzPts val="1000"/>
              <a:buFont typeface="Arial"/>
              <a:buChar char="•"/>
              <a:tabLst>
                <a:tab pos="92710" algn="l"/>
              </a:tabLst>
            </a:pPr>
            <a:r>
              <a:rPr lang="vi-VN" dirty="0">
                <a:solidFill>
                  <a:srgbClr val="0070C0"/>
                </a:solidFill>
              </a:rPr>
              <a:t>Vật chuyển động chậm lại.</a:t>
            </a:r>
          </a:p>
          <a:p>
            <a:pPr marL="342900" lvl="0" indent="-342900">
              <a:lnSpc>
                <a:spcPct val="135000"/>
              </a:lnSpc>
              <a:buClr>
                <a:srgbClr val="000000"/>
              </a:buClr>
              <a:buSzPts val="1000"/>
              <a:buFont typeface="Arial"/>
              <a:buChar char="•"/>
              <a:tabLst>
                <a:tab pos="92710" algn="l"/>
              </a:tabLst>
            </a:pPr>
            <a:r>
              <a:rPr lang="vi-VN" dirty="0">
                <a:solidFill>
                  <a:srgbClr val="0070C0"/>
                </a:solidFill>
              </a:rPr>
              <a:t>Vật đang chuyên động theo hướng này bỗng chuyên động </a:t>
            </a:r>
            <a:r>
              <a:rPr lang="vi-VN" dirty="0" smtClean="0">
                <a:solidFill>
                  <a:srgbClr val="0070C0"/>
                </a:solidFill>
              </a:rPr>
              <a:t>theo hướng khác.</a:t>
            </a:r>
            <a:endParaRPr lang="vi-VN" dirty="0">
              <a:solidFill>
                <a:srgbClr val="0070C0"/>
              </a:solidFill>
              <a:latin typeface="Times New Roman"/>
              <a:ea typeface="Times New Roman"/>
              <a:cs typeface="Times New Roman"/>
            </a:endParaRPr>
          </a:p>
        </p:txBody>
      </p:sp>
    </p:spTree>
    <p:extLst>
      <p:ext uri="{BB962C8B-B14F-4D97-AF65-F5344CB8AC3E}">
        <p14:creationId xmlns:p14="http://schemas.microsoft.com/office/powerpoint/2010/main" val="2531978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ppt_x"/>
                                          </p:val>
                                        </p:tav>
                                        <p:tav tm="100000">
                                          <p:val>
                                            <p:strVal val="#ppt_x"/>
                                          </p:val>
                                        </p:tav>
                                      </p:tavLst>
                                    </p:anim>
                                    <p:anim calcmode="lin" valueType="num">
                                      <p:cBhvr additive="base">
                                        <p:cTn id="1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solidFill>
                  <a:srgbClr val="0070C0"/>
                </a:solidFill>
              </a:rPr>
              <a:t>Tìm </a:t>
            </a:r>
            <a:r>
              <a:rPr lang="vi-VN" sz="2800" dirty="0">
                <a:solidFill>
                  <a:srgbClr val="0070C0"/>
                </a:solidFill>
              </a:rPr>
              <a:t>hiểu về </a:t>
            </a:r>
            <a:r>
              <a:rPr lang="vi-VN" sz="2800" dirty="0" smtClean="0">
                <a:solidFill>
                  <a:srgbClr val="0070C0"/>
                </a:solidFill>
              </a:rPr>
              <a:t>sự thay </a:t>
            </a:r>
            <a:r>
              <a:rPr lang="vi-VN" sz="2800" dirty="0">
                <a:solidFill>
                  <a:srgbClr val="0070C0"/>
                </a:solidFill>
              </a:rPr>
              <a:t>đổi tốc độ và thay đổi </a:t>
            </a:r>
            <a:r>
              <a:rPr lang="vi-VN" sz="2800" dirty="0" smtClean="0">
                <a:solidFill>
                  <a:srgbClr val="0070C0"/>
                </a:solidFill>
              </a:rPr>
              <a:t>hướng chuyển động của vật</a:t>
            </a:r>
            <a:endParaRPr lang="vi-VN" sz="2800" dirty="0">
              <a:solidFill>
                <a:srgbClr val="0070C0"/>
              </a:solidFill>
              <a:latin typeface="Arial"/>
              <a:ea typeface="Arial"/>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4800" y="1683603"/>
            <a:ext cx="8520955" cy="830997"/>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b="1" dirty="0">
                <a:solidFill>
                  <a:srgbClr val="C00000"/>
                </a:solidFill>
              </a:rPr>
              <a:t>Em hãy lấy ví dụ minh họa cho sự biến đổi chuyển động của vật dưới tác dụng của </a:t>
            </a:r>
            <a:r>
              <a:rPr lang="vi-VN" b="1" dirty="0" smtClean="0">
                <a:solidFill>
                  <a:srgbClr val="C00000"/>
                </a:solidFill>
              </a:rPr>
              <a:t>lực.</a:t>
            </a:r>
            <a:endParaRPr lang="vi-VN" b="1" dirty="0">
              <a:solidFill>
                <a:srgbClr val="C00000"/>
              </a:solidFill>
            </a:endParaRPr>
          </a:p>
        </p:txBody>
      </p:sp>
      <p:sp>
        <p:nvSpPr>
          <p:cNvPr id="18" name="Text Box 15"/>
          <p:cNvSpPr txBox="1">
            <a:spLocks noChangeArrowheads="1"/>
          </p:cNvSpPr>
          <p:nvPr/>
        </p:nvSpPr>
        <p:spPr bwMode="auto">
          <a:xfrm>
            <a:off x="76200" y="2514600"/>
            <a:ext cx="9144000" cy="175432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135000"/>
              </a:lnSpc>
              <a:buClr>
                <a:srgbClr val="000000"/>
              </a:buClr>
              <a:buSzPts val="1000"/>
              <a:tabLst>
                <a:tab pos="92710" algn="l"/>
              </a:tabLst>
            </a:pPr>
            <a:r>
              <a:rPr lang="vi-VN" sz="2800" dirty="0">
                <a:solidFill>
                  <a:srgbClr val="0070C0"/>
                </a:solidFill>
              </a:rPr>
              <a:t>+ Xe đạp đang đứng yên thì con người tác dụng lực làm nó chuyển động.</a:t>
            </a:r>
          </a:p>
          <a:p>
            <a:pPr marL="342900" lvl="0" indent="-342900">
              <a:lnSpc>
                <a:spcPct val="135000"/>
              </a:lnSpc>
              <a:buClr>
                <a:srgbClr val="000000"/>
              </a:buClr>
              <a:buSzPts val="1000"/>
              <a:buFont typeface="Arial"/>
              <a:buChar char="•"/>
              <a:tabLst>
                <a:tab pos="92710" algn="l"/>
              </a:tabLst>
            </a:pPr>
            <a:endParaRPr lang="vi-VN" dirty="0">
              <a:solidFill>
                <a:srgbClr val="0070C0"/>
              </a:solidFill>
              <a:latin typeface="Times New Roman"/>
              <a:ea typeface="Times New Roman"/>
              <a:cs typeface="Times New Roman"/>
            </a:endParaRPr>
          </a:p>
        </p:txBody>
      </p:sp>
      <p:sp>
        <p:nvSpPr>
          <p:cNvPr id="10" name="Text Box 14"/>
          <p:cNvSpPr txBox="1">
            <a:spLocks noChangeArrowheads="1"/>
          </p:cNvSpPr>
          <p:nvPr/>
        </p:nvSpPr>
        <p:spPr bwMode="auto">
          <a:xfrm>
            <a:off x="228600" y="3846493"/>
            <a:ext cx="8534400" cy="954107"/>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800" dirty="0" smtClean="0">
                <a:solidFill>
                  <a:srgbClr val="0070C0"/>
                </a:solidFill>
              </a:rPr>
              <a:t>+ </a:t>
            </a:r>
            <a:r>
              <a:rPr lang="vi-VN" sz="2800" dirty="0">
                <a:solidFill>
                  <a:srgbClr val="0070C0"/>
                </a:solidFill>
              </a:rPr>
              <a:t>Quả cầu lông đang bay, ta dùng vợt đánh cầu lông thì quả cầu bị biến đổi chuyển động theo hướng khác.</a:t>
            </a:r>
          </a:p>
        </p:txBody>
      </p:sp>
    </p:spTree>
    <p:extLst>
      <p:ext uri="{BB962C8B-B14F-4D97-AF65-F5344CB8AC3E}">
        <p14:creationId xmlns:p14="http://schemas.microsoft.com/office/powerpoint/2010/main" val="270238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ppt_x"/>
                                          </p:val>
                                        </p:tav>
                                        <p:tav tm="100000">
                                          <p:val>
                                            <p:strVal val="#ppt_x"/>
                                          </p:val>
                                        </p:tav>
                                      </p:tavLst>
                                    </p:anim>
                                    <p:anim calcmode="lin" valueType="num">
                                      <p:cBhvr additive="base">
                                        <p:cTn id="1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t>Tìm </a:t>
            </a:r>
            <a:r>
              <a:rPr lang="vi-VN" sz="2800" dirty="0"/>
              <a:t>hiểu về </a:t>
            </a:r>
            <a:r>
              <a:rPr lang="vi-VN" sz="2800" dirty="0" smtClean="0"/>
              <a:t>sự thay </a:t>
            </a:r>
            <a:r>
              <a:rPr lang="vi-VN" sz="2800" dirty="0"/>
              <a:t>đổi tốc độ và thay đổi </a:t>
            </a:r>
            <a:r>
              <a:rPr lang="vi-VN" sz="2800" dirty="0" smtClean="0"/>
              <a:t>hướng chuyển động của vật</a:t>
            </a:r>
            <a:endParaRPr lang="vi-VN" sz="2800" dirty="0">
              <a:latin typeface="Arial"/>
              <a:ea typeface="Arial"/>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4800" y="1524000"/>
            <a:ext cx="8520955"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a:solidFill>
                  <a:srgbClr val="C00000"/>
                </a:solidFill>
              </a:rPr>
              <a:t>2.SỰ BIẾN DẠNG CỦA VẬT</a:t>
            </a:r>
          </a:p>
        </p:txBody>
      </p:sp>
      <p:sp>
        <p:nvSpPr>
          <p:cNvPr id="18" name="Text Box 15"/>
          <p:cNvSpPr txBox="1">
            <a:spLocks noChangeArrowheads="1"/>
          </p:cNvSpPr>
          <p:nvPr/>
        </p:nvSpPr>
        <p:spPr bwMode="auto">
          <a:xfrm>
            <a:off x="381000" y="1850840"/>
            <a:ext cx="9144000" cy="89236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300" dirty="0"/>
              <a:t>Tìm hiểu về sự biến dạng của các vật</a:t>
            </a:r>
          </a:p>
          <a:p>
            <a:pPr marL="342900" lvl="0" indent="-342900">
              <a:lnSpc>
                <a:spcPct val="135000"/>
              </a:lnSpc>
              <a:buClr>
                <a:srgbClr val="000000"/>
              </a:buClr>
              <a:buSzPts val="1000"/>
              <a:buFont typeface="Arial"/>
              <a:buChar char="•"/>
              <a:tabLst>
                <a:tab pos="92710" algn="l"/>
              </a:tabLst>
            </a:pPr>
            <a:endParaRPr lang="vi-VN" dirty="0">
              <a:solidFill>
                <a:srgbClr val="0070C0"/>
              </a:solidFill>
              <a:latin typeface="Times New Roman"/>
              <a:ea typeface="Times New Roman"/>
              <a:cs typeface="Times New Roman"/>
            </a:endParaRPr>
          </a:p>
        </p:txBody>
      </p:sp>
      <p:sp>
        <p:nvSpPr>
          <p:cNvPr id="10" name="Text Box 14"/>
          <p:cNvSpPr txBox="1">
            <a:spLocks noChangeArrowheads="1"/>
          </p:cNvSpPr>
          <p:nvPr/>
        </p:nvSpPr>
        <p:spPr bwMode="auto">
          <a:xfrm>
            <a:off x="381000" y="2868305"/>
            <a:ext cx="8534400" cy="124649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500" b="1" dirty="0">
                <a:solidFill>
                  <a:srgbClr val="C00000"/>
                </a:solidFill>
              </a:rPr>
              <a:t>Ngoài tác dụng gây ra sự thay đổi tốc độ và thay đổi hướng chuyển động của vật, </a:t>
            </a:r>
            <a:r>
              <a:rPr lang="vi-VN" sz="2500" b="1" dirty="0">
                <a:solidFill>
                  <a:srgbClr val="002060"/>
                </a:solidFill>
              </a:rPr>
              <a:t>lực</a:t>
            </a:r>
            <a:r>
              <a:rPr lang="vi-VN" sz="2500" b="1" dirty="0">
                <a:solidFill>
                  <a:srgbClr val="C00000"/>
                </a:solidFill>
              </a:rPr>
              <a:t> còn có thể gây ra tác dụng nào khác </a:t>
            </a:r>
            <a:r>
              <a:rPr lang="vi-VN" sz="2500" b="1" dirty="0" smtClean="0">
                <a:solidFill>
                  <a:srgbClr val="C00000"/>
                </a:solidFill>
              </a:rPr>
              <a:t>ở vật </a:t>
            </a:r>
            <a:r>
              <a:rPr lang="vi-VN" sz="2500" b="1" dirty="0">
                <a:solidFill>
                  <a:srgbClr val="C00000"/>
                </a:solidFill>
              </a:rPr>
              <a:t>chịu tác dụng lực?.</a:t>
            </a:r>
          </a:p>
        </p:txBody>
      </p:sp>
      <p:sp>
        <p:nvSpPr>
          <p:cNvPr id="16" name="Text Box 14"/>
          <p:cNvSpPr txBox="1">
            <a:spLocks noChangeArrowheads="1"/>
          </p:cNvSpPr>
          <p:nvPr/>
        </p:nvSpPr>
        <p:spPr bwMode="auto">
          <a:xfrm>
            <a:off x="376825" y="2806005"/>
            <a:ext cx="8690975" cy="138499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800" dirty="0"/>
              <a:t>Ngoài tác dụng gây ra sự thay đổi tốc độ và thay đổi hướng chuyển động của vật, lực còn có thể gây ra tác dụng khiến vật chịu lực bị </a:t>
            </a:r>
            <a:r>
              <a:rPr lang="vi-VN" sz="2800" b="1" dirty="0"/>
              <a:t>biến dạng.</a:t>
            </a:r>
            <a:endParaRPr lang="vi-VN" sz="2800" dirty="0"/>
          </a:p>
        </p:txBody>
      </p:sp>
    </p:spTree>
    <p:extLst>
      <p:ext uri="{BB962C8B-B14F-4D97-AF65-F5344CB8AC3E}">
        <p14:creationId xmlns:p14="http://schemas.microsoft.com/office/powerpoint/2010/main" val="159435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ppt_x"/>
                                          </p:val>
                                        </p:tav>
                                        <p:tav tm="100000">
                                          <p:val>
                                            <p:strVal val="#ppt_x"/>
                                          </p:val>
                                        </p:tav>
                                      </p:tavLst>
                                    </p:anim>
                                    <p:anim calcmode="lin" valueType="num">
                                      <p:cBhvr additive="base">
                                        <p:cTn id="1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xit" presetSubtype="32" fill="hold" grpId="1" nodeType="clickEffect">
                                  <p:stCondLst>
                                    <p:cond delay="0"/>
                                  </p:stCondLst>
                                  <p:childTnLst>
                                    <p:animEffect transition="out" filter="box(out)">
                                      <p:cBhvr>
                                        <p:cTn id="23" dur="2000"/>
                                        <p:tgtEl>
                                          <p:spTgt spid="10"/>
                                        </p:tgtEl>
                                      </p:cBhvr>
                                    </p:animEffect>
                                    <p:set>
                                      <p:cBhvr>
                                        <p:cTn id="24" dur="1" fill="hold">
                                          <p:stCondLst>
                                            <p:cond delay="1999"/>
                                          </p:stCondLst>
                                        </p:cTn>
                                        <p:tgtEl>
                                          <p:spTgt spid="10"/>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additive="base">
                                        <p:cTn id="29" dur="500" fill="hold"/>
                                        <p:tgtEl>
                                          <p:spTgt spid="16"/>
                                        </p:tgtEl>
                                        <p:attrNameLst>
                                          <p:attrName>ppt_x</p:attrName>
                                        </p:attrNameLst>
                                      </p:cBhvr>
                                      <p:tavLst>
                                        <p:tav tm="0">
                                          <p:val>
                                            <p:strVal val="#ppt_x"/>
                                          </p:val>
                                        </p:tav>
                                        <p:tav tm="100000">
                                          <p:val>
                                            <p:strVal val="#ppt_x"/>
                                          </p:val>
                                        </p:tav>
                                      </p:tavLst>
                                    </p:anim>
                                    <p:anim calcmode="lin" valueType="num">
                                      <p:cBhvr additive="base">
                                        <p:cTn id="3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0" grpId="0" animBg="1"/>
      <p:bldP spid="10" grpId="1"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t>Tìm </a:t>
            </a:r>
            <a:r>
              <a:rPr lang="vi-VN" sz="2800" dirty="0"/>
              <a:t>hiểu về </a:t>
            </a:r>
            <a:r>
              <a:rPr lang="vi-VN" sz="2800" dirty="0" smtClean="0"/>
              <a:t>sự thay </a:t>
            </a:r>
            <a:r>
              <a:rPr lang="vi-VN" sz="2800" dirty="0"/>
              <a:t>đổi tốc độ và thay đổi </a:t>
            </a:r>
            <a:r>
              <a:rPr lang="vi-VN" sz="2800" dirty="0" smtClean="0"/>
              <a:t>hướng chuyển động của vật</a:t>
            </a:r>
            <a:endParaRPr lang="vi-VN" sz="2800" dirty="0">
              <a:latin typeface="Arial"/>
              <a:ea typeface="Arial"/>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4800" y="1524000"/>
            <a:ext cx="8520955"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a:solidFill>
                  <a:srgbClr val="C00000"/>
                </a:solidFill>
              </a:rPr>
              <a:t>2.SỰ BIẾN DẠNG CỦA VẬT</a:t>
            </a:r>
          </a:p>
        </p:txBody>
      </p:sp>
      <p:sp>
        <p:nvSpPr>
          <p:cNvPr id="18" name="Text Box 15"/>
          <p:cNvSpPr txBox="1">
            <a:spLocks noChangeArrowheads="1"/>
          </p:cNvSpPr>
          <p:nvPr/>
        </p:nvSpPr>
        <p:spPr bwMode="auto">
          <a:xfrm>
            <a:off x="381000" y="1850840"/>
            <a:ext cx="9144000" cy="89236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300" dirty="0"/>
              <a:t>Tìm hiểu về sự biến dạng của các vật</a:t>
            </a:r>
          </a:p>
          <a:p>
            <a:pPr marL="342900" lvl="0" indent="-342900">
              <a:lnSpc>
                <a:spcPct val="135000"/>
              </a:lnSpc>
              <a:buClr>
                <a:srgbClr val="000000"/>
              </a:buClr>
              <a:buSzPts val="1000"/>
              <a:buFont typeface="Arial"/>
              <a:buChar char="•"/>
              <a:tabLst>
                <a:tab pos="92710" algn="l"/>
              </a:tabLst>
            </a:pPr>
            <a:endParaRPr lang="vi-VN" dirty="0">
              <a:solidFill>
                <a:srgbClr val="0070C0"/>
              </a:solidFill>
              <a:latin typeface="Times New Roman"/>
              <a:ea typeface="Times New Roman"/>
              <a:cs typeface="Times New Roman"/>
            </a:endParaRPr>
          </a:p>
        </p:txBody>
      </p:sp>
      <p:sp>
        <p:nvSpPr>
          <p:cNvPr id="10" name="Text Box 14"/>
          <p:cNvSpPr txBox="1">
            <a:spLocks noChangeArrowheads="1"/>
          </p:cNvSpPr>
          <p:nvPr/>
        </p:nvSpPr>
        <p:spPr bwMode="auto">
          <a:xfrm>
            <a:off x="381000" y="2281535"/>
            <a:ext cx="8534400" cy="46166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b="1" u="sng" dirty="0">
                <a:solidFill>
                  <a:srgbClr val="0070C0"/>
                </a:solidFill>
              </a:rPr>
              <a:t>Sự biến dạng </a:t>
            </a:r>
            <a:r>
              <a:rPr lang="vi-VN" b="1" dirty="0">
                <a:solidFill>
                  <a:srgbClr val="0070C0"/>
                </a:solidFill>
              </a:rPr>
              <a:t>là sự thay đổi hình dạng của một vật.</a:t>
            </a:r>
          </a:p>
        </p:txBody>
      </p:sp>
      <p:sp>
        <p:nvSpPr>
          <p:cNvPr id="11" name="Text Box 14"/>
          <p:cNvSpPr txBox="1">
            <a:spLocks noChangeArrowheads="1"/>
          </p:cNvSpPr>
          <p:nvPr/>
        </p:nvSpPr>
        <p:spPr bwMode="auto">
          <a:xfrm>
            <a:off x="228600" y="2738735"/>
            <a:ext cx="8690975" cy="46166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smtClean="0"/>
              <a:t> Ví </a:t>
            </a:r>
            <a:r>
              <a:rPr lang="vi-VN" dirty="0"/>
              <a:t>dụ: Lò xo bị kéo dãn, mặt nệm bị lún khi có tay đè lên.</a:t>
            </a:r>
          </a:p>
        </p:txBody>
      </p:sp>
      <p:pic>
        <p:nvPicPr>
          <p:cNvPr id="12" name="Shape 2855"/>
          <p:cNvPicPr/>
          <p:nvPr/>
        </p:nvPicPr>
        <p:blipFill>
          <a:blip r:embed="rId2"/>
          <a:stretch/>
        </p:blipFill>
        <p:spPr>
          <a:xfrm>
            <a:off x="2286000" y="3124200"/>
            <a:ext cx="3352800" cy="1828800"/>
          </a:xfrm>
          <a:prstGeom prst="rect">
            <a:avLst/>
          </a:prstGeom>
        </p:spPr>
      </p:pic>
      <p:sp>
        <p:nvSpPr>
          <p:cNvPr id="13" name="Shape 2857"/>
          <p:cNvSpPr txBox="1"/>
          <p:nvPr/>
        </p:nvSpPr>
        <p:spPr>
          <a:xfrm>
            <a:off x="5735637" y="3771900"/>
            <a:ext cx="3332163" cy="533400"/>
          </a:xfrm>
          <a:prstGeom prst="rect">
            <a:avLst/>
          </a:prstGeom>
          <a:noFill/>
        </p:spPr>
        <p:txBody>
          <a:bodyPr lIns="0" tIns="0" rIns="0" bIns="0"/>
          <a:lstStyle/>
          <a:p>
            <a:pPr>
              <a:spcAft>
                <a:spcPts val="0"/>
              </a:spcAft>
            </a:pPr>
            <a:endParaRPr lang="vi-VN" sz="1000" b="1" dirty="0">
              <a:latin typeface="Times New Roman"/>
              <a:ea typeface="Arial"/>
            </a:endParaRPr>
          </a:p>
          <a:p>
            <a:pPr>
              <a:spcAft>
                <a:spcPts val="0"/>
              </a:spcAft>
            </a:pPr>
            <a:r>
              <a:rPr lang="vi-VN" sz="1400" dirty="0" smtClean="0">
                <a:effectLst/>
                <a:latin typeface="Arial"/>
                <a:ea typeface="Arial"/>
              </a:rPr>
              <a:t>Hình 36.3. </a:t>
            </a:r>
            <a:r>
              <a:rPr lang="vi-VN" sz="1400" dirty="0">
                <a:effectLst/>
                <a:latin typeface="Arial"/>
                <a:ea typeface="Arial"/>
              </a:rPr>
              <a:t>Mặt nệm bị lún khi tay đè lên</a:t>
            </a:r>
          </a:p>
        </p:txBody>
      </p:sp>
      <p:sp>
        <p:nvSpPr>
          <p:cNvPr id="14" name="Rectangle 13"/>
          <p:cNvSpPr>
            <a:spLocks noChangeArrowheads="1"/>
          </p:cNvSpPr>
          <p:nvPr/>
        </p:nvSpPr>
        <p:spPr bwMode="auto">
          <a:xfrm>
            <a:off x="-152400" y="2063750"/>
            <a:ext cx="609600" cy="679450"/>
          </a:xfrm>
          <a:prstGeom prst="rect">
            <a:avLst/>
          </a:prstGeom>
          <a:solidFill>
            <a:schemeClr val="bg1"/>
          </a:solidFill>
          <a:ln w="38100" algn="ctr">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r>
              <a:rPr lang="en-US" sz="3600" b="1" i="1" dirty="0">
                <a:solidFill>
                  <a:srgbClr val="0000FF"/>
                </a:solidFill>
                <a:sym typeface="Wingdings" pitchFamily="2" charset="2"/>
              </a:rPr>
              <a:t></a:t>
            </a:r>
          </a:p>
        </p:txBody>
      </p:sp>
      <p:sp>
        <p:nvSpPr>
          <p:cNvPr id="19" name="Text Box 14"/>
          <p:cNvSpPr txBox="1">
            <a:spLocks noChangeArrowheads="1"/>
          </p:cNvSpPr>
          <p:nvPr/>
        </p:nvSpPr>
        <p:spPr bwMode="auto">
          <a:xfrm>
            <a:off x="376825" y="4953000"/>
            <a:ext cx="8690975" cy="52322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800" dirty="0"/>
              <a:t>Lấy </a:t>
            </a:r>
            <a:r>
              <a:rPr lang="vi-VN" sz="2800" dirty="0" smtClean="0"/>
              <a:t>ví dụ về lực tác dụng </a:t>
            </a:r>
            <a:r>
              <a:rPr lang="vi-VN" sz="2800" dirty="0"/>
              <a:t>lên vật làm vật bị biến dạng.</a:t>
            </a:r>
          </a:p>
        </p:txBody>
      </p:sp>
      <p:sp>
        <p:nvSpPr>
          <p:cNvPr id="20" name="Text Box 14"/>
          <p:cNvSpPr txBox="1">
            <a:spLocks noChangeArrowheads="1"/>
          </p:cNvSpPr>
          <p:nvPr/>
        </p:nvSpPr>
        <p:spPr bwMode="auto">
          <a:xfrm>
            <a:off x="376825" y="5410200"/>
            <a:ext cx="8690975" cy="46166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a:solidFill>
                  <a:srgbClr val="C00000"/>
                </a:solidFill>
              </a:rPr>
              <a:t>+ Dùng tay ấn mạnh vào quả bóng cao su thì quả bóng bị biến dạng</a:t>
            </a:r>
            <a:r>
              <a:rPr lang="vi-VN" dirty="0" smtClean="0">
                <a:solidFill>
                  <a:srgbClr val="C00000"/>
                </a:solidFill>
              </a:rPr>
              <a:t>.</a:t>
            </a:r>
            <a:endParaRPr lang="vi-VN" dirty="0">
              <a:solidFill>
                <a:srgbClr val="C00000"/>
              </a:solidFill>
            </a:endParaRPr>
          </a:p>
        </p:txBody>
      </p:sp>
      <p:sp>
        <p:nvSpPr>
          <p:cNvPr id="21" name="Text Box 14"/>
          <p:cNvSpPr txBox="1">
            <a:spLocks noChangeArrowheads="1"/>
          </p:cNvSpPr>
          <p:nvPr/>
        </p:nvSpPr>
        <p:spPr bwMode="auto">
          <a:xfrm>
            <a:off x="376825" y="5862935"/>
            <a:ext cx="8690975" cy="830997"/>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smtClean="0">
                <a:solidFill>
                  <a:srgbClr val="C00000"/>
                </a:solidFill>
              </a:rPr>
              <a:t>+ </a:t>
            </a:r>
            <a:r>
              <a:rPr lang="vi-VN" dirty="0">
                <a:solidFill>
                  <a:srgbClr val="C00000"/>
                </a:solidFill>
              </a:rPr>
              <a:t>Kéo dãn </a:t>
            </a:r>
            <a:r>
              <a:rPr lang="vi-VN" dirty="0" smtClean="0">
                <a:solidFill>
                  <a:srgbClr val="C00000"/>
                </a:solidFill>
              </a:rPr>
              <a:t>dây chun khiến dây chun bị </a:t>
            </a:r>
            <a:r>
              <a:rPr lang="vi-VN" dirty="0">
                <a:solidFill>
                  <a:srgbClr val="C00000"/>
                </a:solidFill>
              </a:rPr>
              <a:t>biến dạng</a:t>
            </a:r>
          </a:p>
          <a:p>
            <a:endParaRPr lang="vi-VN" dirty="0">
              <a:solidFill>
                <a:srgbClr val="C00000"/>
              </a:solidFill>
            </a:endParaRPr>
          </a:p>
        </p:txBody>
      </p:sp>
      <p:pic>
        <p:nvPicPr>
          <p:cNvPr id="16" name="Picture 9" descr="ag00218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9970413">
            <a:off x="7822406" y="2122374"/>
            <a:ext cx="10334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5060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ppt_x"/>
                                          </p:val>
                                        </p:tav>
                                        <p:tav tm="100000">
                                          <p:val>
                                            <p:strVal val="#ppt_x"/>
                                          </p:val>
                                        </p:tav>
                                      </p:tavLst>
                                    </p:anim>
                                    <p:anim calcmode="lin" valueType="num">
                                      <p:cBhvr additive="base">
                                        <p:cTn id="1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additive="base">
                                        <p:cTn id="24" dur="500" fill="hold"/>
                                        <p:tgtEl>
                                          <p:spTgt spid="14"/>
                                        </p:tgtEl>
                                        <p:attrNameLst>
                                          <p:attrName>ppt_x</p:attrName>
                                        </p:attrNameLst>
                                      </p:cBhvr>
                                      <p:tavLst>
                                        <p:tav tm="0">
                                          <p:val>
                                            <p:strVal val="#ppt_x"/>
                                          </p:val>
                                        </p:tav>
                                        <p:tav tm="100000">
                                          <p:val>
                                            <p:strVal val="#ppt_x"/>
                                          </p:val>
                                        </p:tav>
                                      </p:tavLst>
                                    </p:anim>
                                    <p:anim calcmode="lin" valueType="num">
                                      <p:cBhvr additive="base">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1000"/>
                                        <p:tgtEl>
                                          <p:spTgt spid="11"/>
                                        </p:tgtEl>
                                      </p:cBhvr>
                                    </p:animEffect>
                                    <p:anim calcmode="lin" valueType="num">
                                      <p:cBhvr>
                                        <p:cTn id="31" dur="1000" fill="hold"/>
                                        <p:tgtEl>
                                          <p:spTgt spid="11"/>
                                        </p:tgtEl>
                                        <p:attrNameLst>
                                          <p:attrName>ppt_x</p:attrName>
                                        </p:attrNameLst>
                                      </p:cBhvr>
                                      <p:tavLst>
                                        <p:tav tm="0">
                                          <p:val>
                                            <p:strVal val="#ppt_x"/>
                                          </p:val>
                                        </p:tav>
                                        <p:tav tm="100000">
                                          <p:val>
                                            <p:strVal val="#ppt_x"/>
                                          </p:val>
                                        </p:tav>
                                      </p:tavLst>
                                    </p:anim>
                                    <p:anim calcmode="lin" valueType="num">
                                      <p:cBhvr>
                                        <p:cTn id="3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barn(inVertical)">
                                      <p:cBhvr>
                                        <p:cTn id="43" dur="5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anim calcmode="lin" valueType="num">
                                      <p:cBhvr additive="base">
                                        <p:cTn id="48" dur="500" fill="hold"/>
                                        <p:tgtEl>
                                          <p:spTgt spid="19"/>
                                        </p:tgtEl>
                                        <p:attrNameLst>
                                          <p:attrName>ppt_x</p:attrName>
                                        </p:attrNameLst>
                                      </p:cBhvr>
                                      <p:tavLst>
                                        <p:tav tm="0">
                                          <p:val>
                                            <p:strVal val="#ppt_x"/>
                                          </p:val>
                                        </p:tav>
                                        <p:tav tm="100000">
                                          <p:val>
                                            <p:strVal val="#ppt_x"/>
                                          </p:val>
                                        </p:tav>
                                      </p:tavLst>
                                    </p:anim>
                                    <p:anim calcmode="lin" valueType="num">
                                      <p:cBhvr additive="base">
                                        <p:cTn id="4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additive="base">
                                        <p:cTn id="54" dur="500" fill="hold"/>
                                        <p:tgtEl>
                                          <p:spTgt spid="20"/>
                                        </p:tgtEl>
                                        <p:attrNameLst>
                                          <p:attrName>ppt_x</p:attrName>
                                        </p:attrNameLst>
                                      </p:cBhvr>
                                      <p:tavLst>
                                        <p:tav tm="0">
                                          <p:val>
                                            <p:strVal val="#ppt_x"/>
                                          </p:val>
                                        </p:tav>
                                        <p:tav tm="100000">
                                          <p:val>
                                            <p:strVal val="#ppt_x"/>
                                          </p:val>
                                        </p:tav>
                                      </p:tavLst>
                                    </p:anim>
                                    <p:anim calcmode="lin" valueType="num">
                                      <p:cBhvr additive="base">
                                        <p:cTn id="5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1"/>
                                        </p:tgtEl>
                                        <p:attrNameLst>
                                          <p:attrName>style.visibility</p:attrName>
                                        </p:attrNameLst>
                                      </p:cBhvr>
                                      <p:to>
                                        <p:strVal val="visible"/>
                                      </p:to>
                                    </p:set>
                                    <p:anim calcmode="lin" valueType="num">
                                      <p:cBhvr additive="base">
                                        <p:cTn id="60" dur="500" fill="hold"/>
                                        <p:tgtEl>
                                          <p:spTgt spid="21"/>
                                        </p:tgtEl>
                                        <p:attrNameLst>
                                          <p:attrName>ppt_x</p:attrName>
                                        </p:attrNameLst>
                                      </p:cBhvr>
                                      <p:tavLst>
                                        <p:tav tm="0">
                                          <p:val>
                                            <p:strVal val="#ppt_x"/>
                                          </p:val>
                                        </p:tav>
                                        <p:tav tm="100000">
                                          <p:val>
                                            <p:strVal val="#ppt_x"/>
                                          </p:val>
                                        </p:tav>
                                      </p:tavLst>
                                    </p:anim>
                                    <p:anim calcmode="lin" valueType="num">
                                      <p:cBhvr additive="base">
                                        <p:cTn id="61" dur="500" fill="hold"/>
                                        <p:tgtEl>
                                          <p:spTgt spid="21"/>
                                        </p:tgtEl>
                                        <p:attrNameLst>
                                          <p:attrName>ppt_y</p:attrName>
                                        </p:attrNameLst>
                                      </p:cBhvr>
                                      <p:tavLst>
                                        <p:tav tm="0">
                                          <p:val>
                                            <p:strVal val="1+#ppt_h/2"/>
                                          </p:val>
                                        </p:tav>
                                        <p:tav tm="100000">
                                          <p:val>
                                            <p:strVal val="#ppt_y"/>
                                          </p:val>
                                        </p:tav>
                                      </p:tavLst>
                                    </p:anim>
                                  </p:childTnLst>
                                </p:cTn>
                              </p:par>
                            </p:childTnLst>
                          </p:cTn>
                        </p:par>
                        <p:par>
                          <p:cTn id="62" fill="hold">
                            <p:stCondLst>
                              <p:cond delay="500"/>
                            </p:stCondLst>
                            <p:childTnLst>
                              <p:par>
                                <p:cTn id="63" presetID="10" presetClass="entr" presetSubtype="0" fill="hold" nodeType="afterEffect">
                                  <p:stCondLst>
                                    <p:cond delay="0"/>
                                  </p:stCondLst>
                                  <p:childTnLst>
                                    <p:set>
                                      <p:cBhvr>
                                        <p:cTn id="64" dur="1" fill="hold">
                                          <p:stCondLst>
                                            <p:cond delay="0"/>
                                          </p:stCondLst>
                                        </p:cTn>
                                        <p:tgtEl>
                                          <p:spTgt spid="16"/>
                                        </p:tgtEl>
                                        <p:attrNameLst>
                                          <p:attrName>style.visibility</p:attrName>
                                        </p:attrNameLst>
                                      </p:cBhvr>
                                      <p:to>
                                        <p:strVal val="visible"/>
                                      </p:to>
                                    </p:set>
                                    <p:animEffect transition="in" filter="fade">
                                      <p:cBhvr>
                                        <p:cTn id="65"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0" grpId="0" animBg="1"/>
      <p:bldP spid="11" grpId="0" animBg="1"/>
      <p:bldP spid="13" grpId="0"/>
      <p:bldP spid="14" grpId="0" animBg="1"/>
      <p:bldP spid="19" grpId="0" animBg="1"/>
      <p:bldP spid="20" grpId="0" animBg="1"/>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t>Tìm </a:t>
            </a:r>
            <a:r>
              <a:rPr lang="vi-VN" sz="2800" dirty="0"/>
              <a:t>hiểu về </a:t>
            </a:r>
            <a:r>
              <a:rPr lang="vi-VN" sz="2800" dirty="0" smtClean="0"/>
              <a:t>sự thay </a:t>
            </a:r>
            <a:r>
              <a:rPr lang="vi-VN" sz="2800" dirty="0"/>
              <a:t>đổi tốc độ và thay đổi </a:t>
            </a:r>
            <a:r>
              <a:rPr lang="vi-VN" sz="2800" dirty="0" smtClean="0"/>
              <a:t>hướng chuyển động của vật</a:t>
            </a:r>
            <a:endParaRPr lang="vi-VN" sz="2800" dirty="0">
              <a:latin typeface="Arial"/>
              <a:ea typeface="Arial"/>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4800" y="1524000"/>
            <a:ext cx="8520955"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a:solidFill>
                  <a:srgbClr val="C00000"/>
                </a:solidFill>
              </a:rPr>
              <a:t>2.SỰ BIẾN DẠNG CỦA VẬT</a:t>
            </a:r>
          </a:p>
        </p:txBody>
      </p:sp>
      <p:sp>
        <p:nvSpPr>
          <p:cNvPr id="18" name="Text Box 15"/>
          <p:cNvSpPr txBox="1">
            <a:spLocks noChangeArrowheads="1"/>
          </p:cNvSpPr>
          <p:nvPr/>
        </p:nvSpPr>
        <p:spPr bwMode="auto">
          <a:xfrm>
            <a:off x="381000" y="1850840"/>
            <a:ext cx="9144000" cy="89236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300" dirty="0"/>
              <a:t>Tìm hiểu về sự biến dạng của các vật</a:t>
            </a:r>
          </a:p>
          <a:p>
            <a:pPr marL="342900" lvl="0" indent="-342900">
              <a:lnSpc>
                <a:spcPct val="135000"/>
              </a:lnSpc>
              <a:buClr>
                <a:srgbClr val="000000"/>
              </a:buClr>
              <a:buSzPts val="1000"/>
              <a:buFont typeface="Arial"/>
              <a:buChar char="•"/>
              <a:tabLst>
                <a:tab pos="92710" algn="l"/>
              </a:tabLst>
            </a:pPr>
            <a:endParaRPr lang="vi-VN" dirty="0">
              <a:solidFill>
                <a:srgbClr val="0070C0"/>
              </a:solidFill>
              <a:latin typeface="Times New Roman"/>
              <a:ea typeface="Times New Roman"/>
              <a:cs typeface="Times New Roman"/>
            </a:endParaRPr>
          </a:p>
        </p:txBody>
      </p:sp>
      <p:sp>
        <p:nvSpPr>
          <p:cNvPr id="10" name="Text Box 14"/>
          <p:cNvSpPr txBox="1">
            <a:spLocks noChangeArrowheads="1"/>
          </p:cNvSpPr>
          <p:nvPr/>
        </p:nvSpPr>
        <p:spPr bwMode="auto">
          <a:xfrm>
            <a:off x="381000" y="2895600"/>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002060"/>
                </a:solidFill>
              </a:rPr>
              <a:t>3.KẾT </a:t>
            </a:r>
            <a:r>
              <a:rPr lang="vi-VN" sz="2100" b="1" dirty="0">
                <a:solidFill>
                  <a:srgbClr val="002060"/>
                </a:solidFill>
              </a:rPr>
              <a:t>LUẬN:</a:t>
            </a:r>
          </a:p>
        </p:txBody>
      </p:sp>
      <p:sp>
        <p:nvSpPr>
          <p:cNvPr id="11" name="Text Box 14"/>
          <p:cNvSpPr txBox="1">
            <a:spLocks noChangeArrowheads="1"/>
          </p:cNvSpPr>
          <p:nvPr/>
        </p:nvSpPr>
        <p:spPr bwMode="auto">
          <a:xfrm>
            <a:off x="453025" y="3307140"/>
            <a:ext cx="8690975" cy="156966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smtClean="0"/>
              <a:t> </a:t>
            </a:r>
            <a:r>
              <a:rPr lang="vi-VN" dirty="0"/>
              <a:t>Lực tác dụng lên một vật có thể làm thay đổi tốc độ, thay đổi hướng chuyển động của vật, làm biến dạng vật, hoặc đổng thời làm thay đổi tốc độ, thay đổi hướng chuyển động và làm biến dạng vật.</a:t>
            </a:r>
            <a:br>
              <a:rPr lang="vi-VN" dirty="0"/>
            </a:br>
            <a:endParaRPr lang="en-US" dirty="0">
              <a:cs typeface="Times New Roman" pitchFamily="18" charset="0"/>
            </a:endParaRPr>
          </a:p>
        </p:txBody>
      </p:sp>
      <p:sp>
        <p:nvSpPr>
          <p:cNvPr id="23" name="Text Box 14"/>
          <p:cNvSpPr txBox="1">
            <a:spLocks noChangeArrowheads="1"/>
          </p:cNvSpPr>
          <p:nvPr/>
        </p:nvSpPr>
        <p:spPr bwMode="auto">
          <a:xfrm>
            <a:off x="381000" y="2286000"/>
            <a:ext cx="8534400" cy="46166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b="1" u="sng" dirty="0">
                <a:solidFill>
                  <a:srgbClr val="0070C0"/>
                </a:solidFill>
              </a:rPr>
              <a:t>Sự biến dạng </a:t>
            </a:r>
            <a:r>
              <a:rPr lang="vi-VN" b="1" dirty="0">
                <a:solidFill>
                  <a:srgbClr val="0070C0"/>
                </a:solidFill>
              </a:rPr>
              <a:t>là sự thay đổi hình dạng của một vật.</a:t>
            </a:r>
          </a:p>
        </p:txBody>
      </p:sp>
      <p:pic>
        <p:nvPicPr>
          <p:cNvPr id="19" name="Picture 9" descr="ag00218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9970413">
            <a:off x="5229225" y="4535602"/>
            <a:ext cx="10334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1961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p:nvPr>
        </p:nvSpPr>
        <p:spPr>
          <a:xfrm>
            <a:off x="457200" y="-76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solidFill>
                  <a:srgbClr val="0070C0"/>
                </a:solidFill>
                <a:latin typeface="Times New Roman" pitchFamily="18" charset="0"/>
                <a:cs typeface="Times New Roman" pitchFamily="18" charset="0"/>
              </a:rPr>
              <a:t>CHỦ ĐỀ 9</a:t>
            </a:r>
            <a:br>
              <a:rPr lang="en-US" sz="2800" b="1" dirty="0" smtClean="0">
                <a:solidFill>
                  <a:srgbClr val="0070C0"/>
                </a:solidFill>
                <a:latin typeface="Times New Roman" pitchFamily="18" charset="0"/>
                <a:cs typeface="Times New Roman" pitchFamily="18" charset="0"/>
              </a:rPr>
            </a:br>
            <a:r>
              <a:rPr lang="en-US" sz="2800" b="1" dirty="0" smtClean="0">
                <a:solidFill>
                  <a:srgbClr val="0070C0"/>
                </a:solidFill>
                <a:latin typeface="Times New Roman" pitchFamily="18" charset="0"/>
                <a:cs typeface="Times New Roman" pitchFamily="18" charset="0"/>
              </a:rPr>
              <a:t>BÀI </a:t>
            </a:r>
            <a:r>
              <a:rPr lang="en-US" sz="2800" b="1" dirty="0" smtClean="0">
                <a:solidFill>
                  <a:srgbClr val="0070C0"/>
                </a:solidFill>
                <a:latin typeface="Times New Roman" pitchFamily="18" charset="0"/>
                <a:cs typeface="Times New Roman" pitchFamily="18" charset="0"/>
              </a:rPr>
              <a:t>36:TÁC  DỤNG CỦA LỰC</a:t>
            </a:r>
            <a:endParaRPr lang="en-US" sz="2800"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228600" y="533400"/>
            <a:ext cx="8839200" cy="9906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vi-VN" sz="2200" b="1" dirty="0" smtClean="0">
                <a:solidFill>
                  <a:srgbClr val="C00000"/>
                </a:solidFill>
              </a:rPr>
              <a:t>  1.SỰ </a:t>
            </a:r>
            <a:r>
              <a:rPr lang="vi-VN" sz="2200" b="1" dirty="0">
                <a:solidFill>
                  <a:srgbClr val="C00000"/>
                </a:solidFill>
              </a:rPr>
              <a:t>THAY ĐỔI TỐC ĐỘ VÀ THAY ĐỔI HƯỚNG CHUỲỂN ĐỘNG</a:t>
            </a:r>
            <a:endParaRPr lang="vi-VN" sz="2200" b="1" dirty="0">
              <a:solidFill>
                <a:srgbClr val="C00000"/>
              </a:solidFill>
              <a:ea typeface="Arial"/>
            </a:endParaRPr>
          </a:p>
        </p:txBody>
      </p:sp>
      <p:sp>
        <p:nvSpPr>
          <p:cNvPr id="9" name="Title 1"/>
          <p:cNvSpPr txBox="1">
            <a:spLocks/>
          </p:cNvSpPr>
          <p:nvPr/>
        </p:nvSpPr>
        <p:spPr>
          <a:xfrm>
            <a:off x="76200" y="914400"/>
            <a:ext cx="8686800" cy="838200"/>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indent="203200" algn="l">
              <a:lnSpc>
                <a:spcPct val="139000"/>
              </a:lnSpc>
              <a:spcAft>
                <a:spcPts val="0"/>
              </a:spcAft>
            </a:pPr>
            <a:r>
              <a:rPr lang="vi-VN" sz="2800" dirty="0" smtClean="0"/>
              <a:t> Tìm </a:t>
            </a:r>
            <a:r>
              <a:rPr lang="vi-VN" sz="2800" dirty="0"/>
              <a:t>hiểu về </a:t>
            </a:r>
            <a:r>
              <a:rPr lang="vi-VN" sz="2800" dirty="0" smtClean="0"/>
              <a:t>sự thay </a:t>
            </a:r>
            <a:r>
              <a:rPr lang="vi-VN" sz="2800" dirty="0"/>
              <a:t>đổi tốc độ và thay đổi </a:t>
            </a:r>
            <a:r>
              <a:rPr lang="vi-VN" sz="2800" dirty="0" smtClean="0"/>
              <a:t>hướng chuyển động của vật</a:t>
            </a:r>
            <a:endParaRPr lang="vi-VN" sz="2800" dirty="0">
              <a:latin typeface="Arial"/>
              <a:ea typeface="Arial"/>
            </a:endParaRPr>
          </a:p>
        </p:txBody>
      </p:sp>
      <p:sp>
        <p:nvSpPr>
          <p:cNvPr id="15" name="Rectangle 3"/>
          <p:cNvSpPr>
            <a:spLocks noChangeArrowheads="1"/>
          </p:cNvSpPr>
          <p:nvPr/>
        </p:nvSpPr>
        <p:spPr bwMode="auto">
          <a:xfrm>
            <a:off x="3767138" y="3106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3"/>
          <p:cNvSpPr txBox="1">
            <a:spLocks noChangeArrowheads="1"/>
          </p:cNvSpPr>
          <p:nvPr/>
        </p:nvSpPr>
        <p:spPr bwMode="auto">
          <a:xfrm>
            <a:off x="304800" y="1524000"/>
            <a:ext cx="8520955"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a:solidFill>
                  <a:srgbClr val="C00000"/>
                </a:solidFill>
              </a:rPr>
              <a:t>2.SỰ BIẾN DẠNG CỦA VẬT</a:t>
            </a:r>
          </a:p>
        </p:txBody>
      </p:sp>
      <p:sp>
        <p:nvSpPr>
          <p:cNvPr id="18" name="Text Box 15"/>
          <p:cNvSpPr txBox="1">
            <a:spLocks noChangeArrowheads="1"/>
          </p:cNvSpPr>
          <p:nvPr/>
        </p:nvSpPr>
        <p:spPr bwMode="auto">
          <a:xfrm>
            <a:off x="381000" y="1850840"/>
            <a:ext cx="9144000" cy="89236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300" dirty="0"/>
              <a:t>Tìm hiểu về sự biến dạng của các vật</a:t>
            </a:r>
          </a:p>
          <a:p>
            <a:pPr marL="342900" lvl="0" indent="-342900">
              <a:lnSpc>
                <a:spcPct val="135000"/>
              </a:lnSpc>
              <a:buClr>
                <a:srgbClr val="000000"/>
              </a:buClr>
              <a:buSzPts val="1000"/>
              <a:buFont typeface="Arial"/>
              <a:buChar char="•"/>
              <a:tabLst>
                <a:tab pos="92710" algn="l"/>
              </a:tabLst>
            </a:pPr>
            <a:endParaRPr lang="vi-VN" dirty="0">
              <a:solidFill>
                <a:srgbClr val="0070C0"/>
              </a:solidFill>
              <a:latin typeface="Times New Roman"/>
              <a:ea typeface="Times New Roman"/>
              <a:cs typeface="Times New Roman"/>
            </a:endParaRPr>
          </a:p>
        </p:txBody>
      </p:sp>
      <p:sp>
        <p:nvSpPr>
          <p:cNvPr id="10" name="Text Box 14"/>
          <p:cNvSpPr txBox="1">
            <a:spLocks noChangeArrowheads="1"/>
          </p:cNvSpPr>
          <p:nvPr/>
        </p:nvSpPr>
        <p:spPr bwMode="auto">
          <a:xfrm>
            <a:off x="457200" y="2209800"/>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3.KẾT </a:t>
            </a:r>
            <a:r>
              <a:rPr lang="vi-VN" sz="2100" b="1" dirty="0">
                <a:solidFill>
                  <a:srgbClr val="FF0000"/>
                </a:solidFill>
              </a:rPr>
              <a:t>LUẬN:</a:t>
            </a:r>
          </a:p>
        </p:txBody>
      </p:sp>
      <p:sp>
        <p:nvSpPr>
          <p:cNvPr id="12" name="Text Box 14"/>
          <p:cNvSpPr txBox="1">
            <a:spLocks noChangeArrowheads="1"/>
          </p:cNvSpPr>
          <p:nvPr/>
        </p:nvSpPr>
        <p:spPr bwMode="auto">
          <a:xfrm>
            <a:off x="453025" y="3043535"/>
            <a:ext cx="8690975" cy="46166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smtClean="0">
                <a:solidFill>
                  <a:srgbClr val="0070C0"/>
                </a:solidFill>
              </a:rPr>
              <a:t>1.Mô </a:t>
            </a:r>
            <a:r>
              <a:rPr lang="vi-VN" dirty="0">
                <a:solidFill>
                  <a:srgbClr val="0070C0"/>
                </a:solidFill>
              </a:rPr>
              <a:t>tả tác dụng của lực xuất hiện trong các hình 36.4, 36.5  </a:t>
            </a:r>
            <a:r>
              <a:rPr lang="vi-VN" dirty="0" smtClean="0">
                <a:solidFill>
                  <a:srgbClr val="0070C0"/>
                </a:solidFill>
              </a:rPr>
              <a:t>và </a:t>
            </a:r>
            <a:r>
              <a:rPr lang="vi-VN" dirty="0">
                <a:solidFill>
                  <a:srgbClr val="0070C0"/>
                </a:solidFill>
              </a:rPr>
              <a:t>36.6.</a:t>
            </a:r>
          </a:p>
        </p:txBody>
      </p:sp>
      <p:pic>
        <p:nvPicPr>
          <p:cNvPr id="13" name="Shape 2867"/>
          <p:cNvPicPr/>
          <p:nvPr/>
        </p:nvPicPr>
        <p:blipFill>
          <a:blip r:embed="rId3"/>
          <a:stretch/>
        </p:blipFill>
        <p:spPr>
          <a:xfrm>
            <a:off x="609600" y="3657600"/>
            <a:ext cx="2566670" cy="2064603"/>
          </a:xfrm>
          <a:prstGeom prst="rect">
            <a:avLst/>
          </a:prstGeom>
        </p:spPr>
      </p:pic>
      <p:pic>
        <p:nvPicPr>
          <p:cNvPr id="14" name="Shape 2871"/>
          <p:cNvPicPr/>
          <p:nvPr/>
        </p:nvPicPr>
        <p:blipFill>
          <a:blip r:embed="rId4"/>
          <a:stretch/>
        </p:blipFill>
        <p:spPr>
          <a:xfrm>
            <a:off x="3477895" y="3687633"/>
            <a:ext cx="2465705" cy="2103567"/>
          </a:xfrm>
          <a:prstGeom prst="rect">
            <a:avLst/>
          </a:prstGeom>
        </p:spPr>
      </p:pic>
      <p:pic>
        <p:nvPicPr>
          <p:cNvPr id="16" name="Shape 2869"/>
          <p:cNvPicPr/>
          <p:nvPr/>
        </p:nvPicPr>
        <p:blipFill>
          <a:blip r:embed="rId5"/>
          <a:stretch/>
        </p:blipFill>
        <p:spPr>
          <a:xfrm>
            <a:off x="6102855" y="3687633"/>
            <a:ext cx="2888745" cy="2103567"/>
          </a:xfrm>
          <a:prstGeom prst="rect">
            <a:avLst/>
          </a:prstGeom>
        </p:spPr>
      </p:pic>
      <p:sp>
        <p:nvSpPr>
          <p:cNvPr id="20" name="Text Box 14"/>
          <p:cNvSpPr txBox="1">
            <a:spLocks noChangeArrowheads="1"/>
          </p:cNvSpPr>
          <p:nvPr/>
        </p:nvSpPr>
        <p:spPr bwMode="auto">
          <a:xfrm>
            <a:off x="444840" y="5769114"/>
            <a:ext cx="3060360"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Hình 36.4.Thuyên </a:t>
            </a:r>
            <a:r>
              <a:rPr lang="vi-VN" sz="2000" dirty="0"/>
              <a:t>giương </a:t>
            </a:r>
            <a:r>
              <a:rPr lang="vi-VN" sz="2000" dirty="0" smtClean="0"/>
              <a:t>buồm</a:t>
            </a:r>
            <a:endParaRPr lang="vi-VN" sz="2000" dirty="0">
              <a:latin typeface="Arial"/>
              <a:ea typeface="Arial"/>
            </a:endParaRPr>
          </a:p>
        </p:txBody>
      </p:sp>
      <p:sp>
        <p:nvSpPr>
          <p:cNvPr id="21" name="Text Box 14"/>
          <p:cNvSpPr txBox="1">
            <a:spLocks noChangeArrowheads="1"/>
          </p:cNvSpPr>
          <p:nvPr/>
        </p:nvSpPr>
        <p:spPr bwMode="auto">
          <a:xfrm>
            <a:off x="3294085" y="5848290"/>
            <a:ext cx="3563915"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Hình 36.5. </a:t>
            </a:r>
            <a:r>
              <a:rPr lang="vi-VN" sz="2000" dirty="0"/>
              <a:t>Người nhảy dù</a:t>
            </a:r>
            <a:endParaRPr lang="vi-VN" sz="2000" dirty="0">
              <a:latin typeface="Arial"/>
              <a:ea typeface="Arial"/>
            </a:endParaRPr>
          </a:p>
        </p:txBody>
      </p:sp>
      <p:sp>
        <p:nvSpPr>
          <p:cNvPr id="24" name="Text Box 14"/>
          <p:cNvSpPr txBox="1">
            <a:spLocks noChangeArrowheads="1"/>
          </p:cNvSpPr>
          <p:nvPr/>
        </p:nvSpPr>
        <p:spPr bwMode="auto">
          <a:xfrm>
            <a:off x="6248400" y="5845314"/>
            <a:ext cx="2819400"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Hình 36.6. Cầu thủ bắt bóng trước cung thành.</a:t>
            </a:r>
            <a:endParaRPr lang="vi-VN" sz="2000" dirty="0">
              <a:latin typeface="Arial"/>
              <a:ea typeface="Arial"/>
            </a:endParaRPr>
          </a:p>
        </p:txBody>
      </p:sp>
      <p:sp>
        <p:nvSpPr>
          <p:cNvPr id="25" name="Text Box 14"/>
          <p:cNvSpPr txBox="1">
            <a:spLocks noChangeArrowheads="1"/>
          </p:cNvSpPr>
          <p:nvPr/>
        </p:nvSpPr>
        <p:spPr bwMode="auto">
          <a:xfrm>
            <a:off x="457200" y="2632502"/>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4.VẬN DỤNG:</a:t>
            </a:r>
            <a:endParaRPr lang="vi-VN" sz="2100" b="1" dirty="0">
              <a:solidFill>
                <a:srgbClr val="FF0000"/>
              </a:solidFill>
            </a:endParaRPr>
          </a:p>
        </p:txBody>
      </p:sp>
    </p:spTree>
    <p:extLst>
      <p:ext uri="{BB962C8B-B14F-4D97-AF65-F5344CB8AC3E}">
        <p14:creationId xmlns:p14="http://schemas.microsoft.com/office/powerpoint/2010/main" val="1783460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524125" y="3143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Text Box 14"/>
          <p:cNvSpPr txBox="1">
            <a:spLocks noChangeArrowheads="1"/>
          </p:cNvSpPr>
          <p:nvPr/>
        </p:nvSpPr>
        <p:spPr bwMode="auto">
          <a:xfrm>
            <a:off x="228600" y="528935"/>
            <a:ext cx="8690975" cy="461665"/>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dirty="0" smtClean="0">
                <a:solidFill>
                  <a:srgbClr val="FF0000"/>
                </a:solidFill>
              </a:rPr>
              <a:t>1.Mô </a:t>
            </a:r>
            <a:r>
              <a:rPr lang="vi-VN" dirty="0">
                <a:solidFill>
                  <a:srgbClr val="FF0000"/>
                </a:solidFill>
              </a:rPr>
              <a:t>tả tác dụng của lực xuất hiện trong các hình 36.4, 36.5  </a:t>
            </a:r>
            <a:r>
              <a:rPr lang="vi-VN" dirty="0" smtClean="0">
                <a:solidFill>
                  <a:srgbClr val="FF0000"/>
                </a:solidFill>
              </a:rPr>
              <a:t>và </a:t>
            </a:r>
            <a:r>
              <a:rPr lang="vi-VN" dirty="0">
                <a:solidFill>
                  <a:srgbClr val="FF0000"/>
                </a:solidFill>
              </a:rPr>
              <a:t>36.6.</a:t>
            </a:r>
          </a:p>
        </p:txBody>
      </p:sp>
      <p:pic>
        <p:nvPicPr>
          <p:cNvPr id="10" name="Shape 2867"/>
          <p:cNvPicPr/>
          <p:nvPr/>
        </p:nvPicPr>
        <p:blipFill>
          <a:blip r:embed="rId2"/>
          <a:stretch/>
        </p:blipFill>
        <p:spPr>
          <a:xfrm>
            <a:off x="304800" y="1059597"/>
            <a:ext cx="2566670" cy="2064603"/>
          </a:xfrm>
          <a:prstGeom prst="rect">
            <a:avLst/>
          </a:prstGeom>
        </p:spPr>
      </p:pic>
      <p:sp>
        <p:nvSpPr>
          <p:cNvPr id="3" name="Rectangle 1"/>
          <p:cNvSpPr>
            <a:spLocks noChangeArrowheads="1"/>
          </p:cNvSpPr>
          <p:nvPr/>
        </p:nvSpPr>
        <p:spPr bwMode="auto">
          <a:xfrm>
            <a:off x="382905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 Box 14"/>
          <p:cNvSpPr txBox="1">
            <a:spLocks noChangeArrowheads="1"/>
          </p:cNvSpPr>
          <p:nvPr/>
        </p:nvSpPr>
        <p:spPr bwMode="auto">
          <a:xfrm>
            <a:off x="3047999" y="1111405"/>
            <a:ext cx="3276601"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smtClean="0"/>
              <a:t>Hình 36.4.Thuyền  </a:t>
            </a:r>
            <a:r>
              <a:rPr lang="vi-VN" sz="2000" dirty="0"/>
              <a:t>giương </a:t>
            </a:r>
            <a:r>
              <a:rPr lang="vi-VN" sz="2000" dirty="0" smtClean="0"/>
              <a:t>buồm</a:t>
            </a:r>
            <a:endParaRPr lang="vi-VN" sz="2000" dirty="0">
              <a:latin typeface="Arial"/>
              <a:ea typeface="Arial"/>
            </a:endParaRPr>
          </a:p>
        </p:txBody>
      </p:sp>
      <p:graphicFrame>
        <p:nvGraphicFramePr>
          <p:cNvPr id="4" name="Table 3"/>
          <p:cNvGraphicFramePr>
            <a:graphicFrameLocks noGrp="1"/>
          </p:cNvGraphicFramePr>
          <p:nvPr/>
        </p:nvGraphicFramePr>
        <p:xfrm>
          <a:off x="3962400" y="3733641"/>
          <a:ext cx="1219200" cy="152400"/>
        </p:xfrm>
        <a:graphic>
          <a:graphicData uri="http://schemas.openxmlformats.org/drawingml/2006/table">
            <a:tbl>
              <a:tblPr>
                <a:tableStyleId>{5C22544A-7EE6-4342-B048-85BDC9FD1C3A}</a:tableStyleId>
              </a:tblPr>
              <a:tblGrid>
                <a:gridCol w="1219200">
                  <a:extLst>
                    <a:ext uri="{9D8B030D-6E8A-4147-A177-3AD203B41FA5}">
                      <a16:colId xmlns:a16="http://schemas.microsoft.com/office/drawing/2014/main" val="20000"/>
                    </a:ext>
                  </a:extLst>
                </a:gridCol>
              </a:tblGrid>
              <a:tr h="152400">
                <a:tc>
                  <a:txBody>
                    <a:bodyPr/>
                    <a:lstStyle/>
                    <a:p>
                      <a:pPr algn="l">
                        <a:spcAft>
                          <a:spcPts val="0"/>
                        </a:spcAft>
                      </a:pPr>
                      <a:endParaRPr lang="vi-VN" sz="850" dirty="0">
                        <a:effectLst/>
                        <a:latin typeface="Arial"/>
                        <a:ea typeface="Arial"/>
                      </a:endParaRPr>
                    </a:p>
                  </a:txBody>
                  <a:tcPr marL="0" marR="0" marT="0" marB="0"/>
                </a:tc>
                <a:extLst>
                  <a:ext uri="{0D108BD9-81ED-4DB2-BD59-A6C34878D82A}">
                    <a16:rowId xmlns:a16="http://schemas.microsoft.com/office/drawing/2014/main" val="10000"/>
                  </a:ext>
                </a:extLst>
              </a:tr>
            </a:tbl>
          </a:graphicData>
        </a:graphic>
      </p:graphicFrame>
      <p:sp>
        <p:nvSpPr>
          <p:cNvPr id="5" name="Rectangle 2"/>
          <p:cNvSpPr>
            <a:spLocks noChangeArrowheads="1"/>
          </p:cNvSpPr>
          <p:nvPr/>
        </p:nvSpPr>
        <p:spPr bwMode="auto">
          <a:xfrm>
            <a:off x="3962400" y="373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800" b="0" i="0" u="none" strike="noStrike" cap="none" normalizeH="0" baseline="0" smtClean="0">
                <a:ln>
                  <a:noFill/>
                </a:ln>
                <a:solidFill>
                  <a:schemeClr val="tx1"/>
                </a:solidFill>
                <a:effectLst/>
                <a:latin typeface="Arial" pitchFamily="34" charset="0"/>
                <a:cs typeface="Arial" pitchFamily="34" charset="0"/>
              </a:rPr>
              <a:t/>
            </a:r>
            <a:br>
              <a:rPr kumimoji="0" lang="vi-VN" sz="1800" b="0" i="0" u="none" strike="noStrike" cap="none" normalizeH="0" baseline="0" smtClean="0">
                <a:ln>
                  <a:noFill/>
                </a:ln>
                <a:solidFill>
                  <a:schemeClr val="tx1"/>
                </a:solidFill>
                <a:effectLst/>
                <a:latin typeface="Arial" pitchFamily="34" charset="0"/>
                <a:cs typeface="Arial" pitchFamily="34" charset="0"/>
              </a:rPr>
            </a:br>
            <a:endParaRPr kumimoji="0" lang="vi-VN"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Text Box 14"/>
          <p:cNvSpPr txBox="1">
            <a:spLocks noChangeArrowheads="1"/>
          </p:cNvSpPr>
          <p:nvPr/>
        </p:nvSpPr>
        <p:spPr bwMode="auto">
          <a:xfrm>
            <a:off x="322284" y="3178314"/>
            <a:ext cx="8821716" cy="707886"/>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a:t>Hình 36.4: Gió đã tác dụng một lực làm cho cánh buồm bị biến dạng, đồng thời làm thay đổi tốc độ chuyển động của thuyền nhanh hơn.</a:t>
            </a:r>
            <a:endParaRPr lang="vi-VN" sz="2000" dirty="0">
              <a:latin typeface="Arial"/>
              <a:ea typeface="Arial"/>
            </a:endParaRPr>
          </a:p>
        </p:txBody>
      </p:sp>
      <p:pic>
        <p:nvPicPr>
          <p:cNvPr id="20" name="Shape 2871"/>
          <p:cNvPicPr/>
          <p:nvPr/>
        </p:nvPicPr>
        <p:blipFill>
          <a:blip r:embed="rId3"/>
          <a:stretch/>
        </p:blipFill>
        <p:spPr>
          <a:xfrm>
            <a:off x="386976" y="4221033"/>
            <a:ext cx="2465705" cy="2103567"/>
          </a:xfrm>
          <a:prstGeom prst="rect">
            <a:avLst/>
          </a:prstGeom>
        </p:spPr>
      </p:pic>
      <p:sp>
        <p:nvSpPr>
          <p:cNvPr id="21" name="Text Box 14"/>
          <p:cNvSpPr txBox="1">
            <a:spLocks noChangeArrowheads="1"/>
          </p:cNvSpPr>
          <p:nvPr/>
        </p:nvSpPr>
        <p:spPr bwMode="auto">
          <a:xfrm>
            <a:off x="2971800" y="4324290"/>
            <a:ext cx="3429000" cy="400110"/>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a:t>Hình 36.5. Người nhảy dù</a:t>
            </a:r>
            <a:endParaRPr lang="vi-VN" sz="2000" dirty="0">
              <a:latin typeface="Arial"/>
              <a:ea typeface="Arial"/>
            </a:endParaRPr>
          </a:p>
        </p:txBody>
      </p:sp>
      <p:sp>
        <p:nvSpPr>
          <p:cNvPr id="22" name="Text Box 14"/>
          <p:cNvSpPr txBox="1">
            <a:spLocks noChangeArrowheads="1"/>
          </p:cNvSpPr>
          <p:nvPr/>
        </p:nvSpPr>
        <p:spPr bwMode="auto">
          <a:xfrm>
            <a:off x="3045791" y="5257800"/>
            <a:ext cx="6098209" cy="1015663"/>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000" dirty="0"/>
              <a:t>Hình 36.5: Không khí, lực của gió, … đã tác dụng một lực khiến dù bị biến dạng (căng ra), khiến cho người và dù rơi với  tốc độ chậm hơn.</a:t>
            </a:r>
            <a:endParaRPr lang="vi-VN" sz="2000" dirty="0">
              <a:latin typeface="Arial"/>
              <a:ea typeface="Arial"/>
            </a:endParaRPr>
          </a:p>
        </p:txBody>
      </p:sp>
      <p:sp>
        <p:nvSpPr>
          <p:cNvPr id="13" name="Text Box 14"/>
          <p:cNvSpPr txBox="1">
            <a:spLocks noChangeArrowheads="1"/>
          </p:cNvSpPr>
          <p:nvPr/>
        </p:nvSpPr>
        <p:spPr bwMode="auto">
          <a:xfrm>
            <a:off x="228600" y="152400"/>
            <a:ext cx="8534400" cy="415498"/>
          </a:xfrm>
          <a:prstGeom prst="rect">
            <a:avLst/>
          </a:prstGeom>
          <a:solidFill>
            <a:schemeClr val="bg1"/>
          </a:solidFill>
          <a:ln>
            <a:noFill/>
          </a:ln>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vi-VN" sz="2100" b="1" dirty="0" smtClean="0">
                <a:solidFill>
                  <a:srgbClr val="FF0000"/>
                </a:solidFill>
              </a:rPr>
              <a:t>4.VẬN DỤNG:  </a:t>
            </a:r>
            <a:endParaRPr lang="vi-VN" sz="2100" b="1" dirty="0">
              <a:solidFill>
                <a:srgbClr val="FF0000"/>
              </a:solidFill>
            </a:endParaRPr>
          </a:p>
        </p:txBody>
      </p:sp>
    </p:spTree>
    <p:extLst>
      <p:ext uri="{BB962C8B-B14F-4D97-AF65-F5344CB8AC3E}">
        <p14:creationId xmlns:p14="http://schemas.microsoft.com/office/powerpoint/2010/main" val="64260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7" grpId="0" animBg="1"/>
      <p:bldP spid="21" grpId="0" animBg="1"/>
      <p:bldP spid="2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1349</TotalTime>
  <Words>1549</Words>
  <Application>Microsoft Office PowerPoint</Application>
  <PresentationFormat>On-screen Show (4:3)</PresentationFormat>
  <Paragraphs>147</Paragraphs>
  <Slides>15</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Tahoma</vt:lpstr>
      <vt:lpstr>Times New Roman</vt:lpstr>
      <vt:lpstr>VNI-Times</vt:lpstr>
      <vt:lpstr>Wingdings</vt:lpstr>
      <vt:lpstr>Office Theme</vt:lpstr>
      <vt:lpstr>PowerPoint Presentation</vt:lpstr>
      <vt:lpstr>CHỦ ĐỀ 9 BÀI 36:TÁC  DỤNG CỦA LỰC</vt:lpstr>
      <vt:lpstr>CHỦ ĐỀ 9 BÀI 36:TÁC  DỤNG CỦA LỰC</vt:lpstr>
      <vt:lpstr>CHỦ ĐỀ 9 BÀI 36:TÁC  DỤNG CỦA LỰC</vt:lpstr>
      <vt:lpstr>CHỦ ĐỀ 9 BÀI 36:TÁC  DỤNG CỦA LỰC</vt:lpstr>
      <vt:lpstr>CHỦ ĐỀ 9 BÀI 36:TÁC  DỤNG CỦA LỰC</vt:lpstr>
      <vt:lpstr>CHỦ ĐỀ 9 BÀI 36:TÁC  DỤNG CỦA LỰC</vt:lpstr>
      <vt:lpstr>CHỦ ĐỀ 9 BÀI 36:TÁC  DỤNG CỦA LỰC</vt:lpstr>
      <vt:lpstr>PowerPoint Presentation</vt:lpstr>
      <vt:lpstr>PowerPoint Presentation</vt:lpstr>
      <vt:lpstr>PowerPoint Presentation</vt:lpstr>
      <vt:lpstr>PowerPoint Presentation</vt:lpstr>
      <vt:lpstr>PowerPoint Presentation</vt:lpstr>
      <vt:lpstr>Ghi nhớ</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35: LỰC VÀ BIỂU DIỄN LỰC</dc:title>
  <dc:creator>Administrator</dc:creator>
  <cp:lastModifiedBy>ADMIN</cp:lastModifiedBy>
  <cp:revision>156</cp:revision>
  <dcterms:created xsi:type="dcterms:W3CDTF">2021-08-12T14:49:04Z</dcterms:created>
  <dcterms:modified xsi:type="dcterms:W3CDTF">2022-05-25T05:24:24Z</dcterms:modified>
</cp:coreProperties>
</file>