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326" r:id="rId5"/>
    <p:sldId id="327" r:id="rId6"/>
    <p:sldId id="261" r:id="rId7"/>
    <p:sldId id="300" r:id="rId8"/>
    <p:sldId id="329" r:id="rId9"/>
    <p:sldId id="343" r:id="rId10"/>
    <p:sldId id="303" r:id="rId11"/>
    <p:sldId id="325" r:id="rId12"/>
    <p:sldId id="333" r:id="rId13"/>
    <p:sldId id="323" r:id="rId14"/>
    <p:sldId id="330" r:id="rId15"/>
    <p:sldId id="308" r:id="rId16"/>
    <p:sldId id="342" r:id="rId17"/>
    <p:sldId id="313" r:id="rId18"/>
    <p:sldId id="339" r:id="rId19"/>
    <p:sldId id="341" r:id="rId20"/>
    <p:sldId id="316" r:id="rId21"/>
    <p:sldId id="332" r:id="rId22"/>
    <p:sldId id="321" r:id="rId23"/>
    <p:sldId id="334" r:id="rId24"/>
    <p:sldId id="324" r:id="rId25"/>
    <p:sldId id="335" r:id="rId26"/>
    <p:sldId id="322" r:id="rId27"/>
    <p:sldId id="262" r:id="rId2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4628" autoAdjust="0"/>
  </p:normalViewPr>
  <p:slideViewPr>
    <p:cSldViewPr>
      <p:cViewPr varScale="1">
        <p:scale>
          <a:sx n="84" d="100"/>
          <a:sy n="84" d="100"/>
        </p:scale>
        <p:origin x="844" y="52"/>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4" y="4467103"/>
            <a:ext cx="2133599" cy="273844"/>
          </a:xfrm>
          <a:prstGeom prst="rect">
            <a:avLst/>
          </a:prstGeom>
        </p:spPr>
        <p:txBody>
          <a:bodyPr lIns="68580" tIns="34290" rIns="68580" bIns="34290"/>
          <a:lstStyle/>
          <a:p>
            <a:fld id="{B61BEF0D-F0BB-DE4B-95CE-6DB70DBA9567}" type="datetimeFigureOut">
              <a:rPr lang="en-US" dirty="0"/>
              <a:pPr/>
              <a:t>5/1/2022</a:t>
            </a:fld>
            <a:endParaRPr lang="en-US" dirty="0"/>
          </a:p>
        </p:txBody>
      </p:sp>
      <p:sp>
        <p:nvSpPr>
          <p:cNvPr id="3" name="Footer Placeholder 2"/>
          <p:cNvSpPr>
            <a:spLocks noGrp="1"/>
          </p:cNvSpPr>
          <p:nvPr>
            <p:ph type="ftr" sz="quarter" idx="11"/>
          </p:nvPr>
        </p:nvSpPr>
        <p:spPr>
          <a:xfrm>
            <a:off x="435894" y="4463859"/>
            <a:ext cx="5187908" cy="273844"/>
          </a:xfrm>
          <a:prstGeom prst="rect">
            <a:avLst/>
          </a:prstGeom>
        </p:spPr>
        <p:txBody>
          <a:bodyPr lIns="68580" tIns="34290" rIns="68580" bIns="34290"/>
          <a:lstStyle/>
          <a:p>
            <a:endParaRPr lang="en-US" dirty="0"/>
          </a:p>
        </p:txBody>
      </p:sp>
      <p:sp>
        <p:nvSpPr>
          <p:cNvPr id="4" name="Slide Number Placeholder 3"/>
          <p:cNvSpPr>
            <a:spLocks noGrp="1"/>
          </p:cNvSpPr>
          <p:nvPr>
            <p:ph type="sldNum" sz="quarter" idx="12"/>
          </p:nvPr>
        </p:nvSpPr>
        <p:spPr>
          <a:xfrm>
            <a:off x="7918725" y="4467103"/>
            <a:ext cx="789383" cy="273844"/>
          </a:xfrm>
          <a:prstGeom prst="rect">
            <a:avLst/>
          </a:prstGeom>
        </p:spPr>
        <p:txBody>
          <a:bodyPr lIns="68580" tIns="34290" rIns="68580" bIns="34290"/>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 id="2147483674" r:id="rId17"/>
    <p:sldLayoutId id="214748367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1.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07/relationships/media" Target="../media/media1.m4a"/><Relationship Id="rId7" Type="http://schemas.openxmlformats.org/officeDocument/2006/relationships/image" Target="../media/image12.png"/><Relationship Id="rId2" Type="http://schemas.openxmlformats.org/officeDocument/2006/relationships/video" Target="file:///D:\Nhung\L&#224;m%20video%20b&#224;i%20gi&#7843;ng\L&#360;%20L&#7908;T%20MI&#7872;N%20TRUNG%20_%20Nh&#7919;ng%20h&#236;nh%20&#7843;nh%20khi&#7871;n%20h&#224;ng%20tri&#7879;u%20tr&#225;i%20tim%20R&#417;i%20L&#7879;.mp4" TargetMode="External"/><Relationship Id="rId1" Type="http://schemas.microsoft.com/office/2007/relationships/media" Target="file:///D:\Nhung\L&#224;m%20video%20b&#224;i%20gi&#7843;ng\L&#360;%20L&#7908;T%20MI&#7872;N%20TRUNG%20_%20Nh&#7919;ng%20h&#236;nh%20&#7843;nh%20khi&#7871;n%20h&#224;ng%20tri&#7879;u%20tr&#225;i%20tim%20R&#417;i%20L&#7879;.mp4" TargetMode="Externa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audio" Target="../media/media1.m4a"/></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21.jpe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7488" y="1794902"/>
            <a:ext cx="5643602" cy="1080121"/>
          </a:xfrm>
        </p:spPr>
        <p:txBody>
          <a:bodyPr/>
          <a:lstStyle/>
          <a:p>
            <a:r>
              <a:rPr lang="en-US" altLang="ko-KR" sz="3600" b="1" dirty="0">
                <a:latin typeface="Times New Roman" pitchFamily="18" charset="0"/>
                <a:cs typeface="Times New Roman" pitchFamily="18" charset="0"/>
              </a:rPr>
              <a:t>KHOA HỌC TỰ NHIÊN 6</a:t>
            </a:r>
          </a:p>
        </p:txBody>
      </p:sp>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4="http://schemas.microsoft.com/office/powerpoint/2010/main">
    <mc:Choice Requires="p14">
      <p:transition spd="slow" p14:dur="2000" advTm="11848"/>
    </mc:Choice>
    <mc:Fallback xmlns="">
      <p:transition spd="slow" advTm="118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85918" y="2646038"/>
            <a:ext cx="357190" cy="285752"/>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1643042" y="652502"/>
            <a:ext cx="7143800" cy="1631216"/>
          </a:xfrm>
          <a:prstGeom prst="rect">
            <a:avLst/>
          </a:prstGeom>
        </p:spPr>
        <p:txBody>
          <a:bodyPr wrap="square">
            <a:spAutoFit/>
          </a:bodyPr>
          <a:lstStyle/>
          <a:p>
            <a:br>
              <a:rPr lang="vi-VN" sz="2000" dirty="0">
                <a:latin typeface="Times New Roman" pitchFamily="18" charset="0"/>
                <a:cs typeface="Times New Roman" pitchFamily="18" charset="0"/>
              </a:rPr>
            </a:br>
            <a:r>
              <a:rPr lang="vi-VN" sz="2000" dirty="0">
                <a:latin typeface="Times New Roman" pitchFamily="18" charset="0"/>
                <a:cs typeface="Times New Roman" pitchFamily="18" charset="0"/>
              </a:rPr>
              <a:t>  Câu 1:  Nước giếng khoan thường lẫn nhiều tạp chất. Để tách </a:t>
            </a:r>
            <a:r>
              <a:rPr lang="vi-VN" sz="2000" dirty="0" err="1">
                <a:latin typeface="Times New Roman" pitchFamily="18" charset="0"/>
                <a:cs typeface="Times New Roman" pitchFamily="18" charset="0"/>
              </a:rPr>
              <a:t>bỏ</a:t>
            </a:r>
            <a:r>
              <a:rPr lang="vi-VN" sz="2000" dirty="0">
                <a:latin typeface="Times New Roman" pitchFamily="18" charset="0"/>
                <a:cs typeface="Times New Roman" pitchFamily="18" charset="0"/>
              </a:rPr>
              <a:t> </a:t>
            </a:r>
          </a:p>
          <a:p>
            <a:r>
              <a:rPr lang="vi-VN" sz="2000" dirty="0" err="1">
                <a:latin typeface="Times New Roman" pitchFamily="18" charset="0"/>
                <a:cs typeface="Times New Roman" pitchFamily="18" charset="0"/>
              </a:rPr>
              <a:t>tạp</a:t>
            </a:r>
            <a:r>
              <a:rPr lang="vi-VN" sz="2000" dirty="0">
                <a:latin typeface="Times New Roman" pitchFamily="18" charset="0"/>
                <a:cs typeface="Times New Roman" pitchFamily="18" charset="0"/>
              </a:rPr>
              <a:t> chất,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dân cho nước giếng khoan vào bể lọc, đáy bể lót </a:t>
            </a:r>
            <a:r>
              <a:rPr lang="vi-VN" sz="2000" dirty="0" err="1">
                <a:latin typeface="Times New Roman" pitchFamily="18" charset="0"/>
                <a:cs typeface="Times New Roman" pitchFamily="18" charset="0"/>
              </a:rPr>
              <a:t>các</a:t>
            </a:r>
            <a:r>
              <a:rPr lang="vi-VN" sz="2000" dirty="0">
                <a:latin typeface="Times New Roman" pitchFamily="18" charset="0"/>
                <a:cs typeface="Times New Roman" pitchFamily="18" charset="0"/>
              </a:rPr>
              <a:t> </a:t>
            </a:r>
          </a:p>
          <a:p>
            <a:r>
              <a:rPr lang="vi-VN" sz="2000" dirty="0" err="1">
                <a:latin typeface="Times New Roman" pitchFamily="18" charset="0"/>
                <a:cs typeface="Times New Roman" pitchFamily="18" charset="0"/>
              </a:rPr>
              <a:t>lớp</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mịn</a:t>
            </a:r>
            <a:r>
              <a:rPr lang="vi-VN" sz="2000" dirty="0">
                <a:latin typeface="Times New Roman" pitchFamily="18" charset="0"/>
                <a:cs typeface="Times New Roman" pitchFamily="18" charset="0"/>
              </a:rPr>
              <a:t>, sỏi và than củi. Nước chảy qua các lớp này sẽ trong </a:t>
            </a:r>
          </a:p>
          <a:p>
            <a:r>
              <a:rPr lang="vi-VN" sz="2000" dirty="0">
                <a:latin typeface="Times New Roman" pitchFamily="18" charset="0"/>
                <a:cs typeface="Times New Roman" pitchFamily="18" charset="0"/>
              </a:rPr>
              <a:t>hơn. </a:t>
            </a:r>
            <a:r>
              <a:rPr lang="vi-VN" sz="2000" dirty="0" err="1">
                <a:latin typeface="Times New Roman" pitchFamily="18" charset="0"/>
                <a:cs typeface="Times New Roman" pitchFamily="18" charset="0"/>
              </a:rPr>
              <a:t>Nhận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định</a:t>
            </a:r>
            <a:r>
              <a:rPr lang="vi-VN" sz="2000" dirty="0">
                <a:latin typeface="Times New Roman" pitchFamily="18" charset="0"/>
                <a:cs typeface="Times New Roman" pitchFamily="18" charset="0"/>
              </a:rPr>
              <a:t> nào sau đây là</a:t>
            </a:r>
            <a:r>
              <a:rPr lang="vi-VN" sz="2000" u="sng" dirty="0">
                <a:latin typeface="Times New Roman" pitchFamily="18" charset="0"/>
                <a:cs typeface="Times New Roman" pitchFamily="18" charset="0"/>
              </a:rPr>
              <a:t> </a:t>
            </a:r>
            <a:r>
              <a:rPr lang="vi-VN" sz="2000" b="1" u="sng" dirty="0">
                <a:latin typeface="Times New Roman" pitchFamily="18" charset="0"/>
                <a:cs typeface="Times New Roman" pitchFamily="18" charset="0"/>
              </a:rPr>
              <a:t>không</a:t>
            </a:r>
            <a:r>
              <a:rPr lang="vi-VN" sz="2000" dirty="0">
                <a:latin typeface="Times New Roman" pitchFamily="18" charset="0"/>
                <a:cs typeface="Times New Roman" pitchFamily="18" charset="0"/>
              </a:rPr>
              <a:t> đúng?</a:t>
            </a:r>
          </a:p>
        </p:txBody>
      </p:sp>
      <p:sp>
        <p:nvSpPr>
          <p:cNvPr id="3" name="Rectangle 2"/>
          <p:cNvSpPr/>
          <p:nvPr/>
        </p:nvSpPr>
        <p:spPr>
          <a:xfrm>
            <a:off x="1785918" y="2295878"/>
            <a:ext cx="7215238" cy="1323439"/>
          </a:xfrm>
          <a:prstGeom prst="rect">
            <a:avLst/>
          </a:prstGeom>
        </p:spPr>
        <p:txBody>
          <a:bodyPr wrap="square">
            <a:spAutoFit/>
          </a:bodyPr>
          <a:lstStyle/>
          <a:p>
            <a:r>
              <a:rPr lang="vi-VN" sz="2000" dirty="0">
                <a:latin typeface="Times New Roman" pitchFamily="18" charset="0"/>
                <a:cs typeface="Times New Roman" pitchFamily="18" charset="0"/>
              </a:rPr>
              <a:t>A. Lớp cát mịn có tác dụng giữ các hạt đất, cát ở lại.</a:t>
            </a:r>
          </a:p>
          <a:p>
            <a:r>
              <a:rPr lang="vi-VN" sz="2000" dirty="0">
                <a:latin typeface="Times New Roman" pitchFamily="18" charset="0"/>
                <a:cs typeface="Times New Roman" pitchFamily="18" charset="0"/>
              </a:rPr>
              <a:t>B. Lớp sỏi làm cho nước có vị ngọt.</a:t>
            </a:r>
          </a:p>
          <a:p>
            <a:r>
              <a:rPr lang="vi-VN" sz="2000" dirty="0">
                <a:latin typeface="Times New Roman" pitchFamily="18" charset="0"/>
                <a:cs typeface="Times New Roman" pitchFamily="18" charset="0"/>
              </a:rPr>
              <a:t>C. Lớp than củi có tác dụng hút các chất hữu cơ, vi khuẩn.</a:t>
            </a:r>
          </a:p>
          <a:p>
            <a:r>
              <a:rPr lang="vi-VN" sz="2000" dirty="0">
                <a:latin typeface="Times New Roman" pitchFamily="18" charset="0"/>
                <a:cs typeface="Times New Roman" pitchFamily="18" charset="0"/>
              </a:rPr>
              <a:t>D. Sau một thời gian sử dụng, ta phải thay rửa các lớp đáy bể lọc.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139"/>
    </mc:Choice>
    <mc:Fallback xmlns="">
      <p:transition spd="slow" advTm="54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785918" y="1357304"/>
            <a:ext cx="357190" cy="357190"/>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4994" name="Picture 2" descr="https://hoc24.vn/source/KHTN%206/Ch%C6%B0%C6%A1ng%206/may-loc-nuoc-sanaky-snk-107ns-S77.jpg"/>
          <p:cNvPicPr>
            <a:picLocks noChangeAspect="1" noChangeArrowheads="1"/>
          </p:cNvPicPr>
          <p:nvPr/>
        </p:nvPicPr>
        <p:blipFill>
          <a:blip r:embed="rId3"/>
          <a:srcRect/>
          <a:stretch>
            <a:fillRect/>
          </a:stretch>
        </p:blipFill>
        <p:spPr bwMode="auto">
          <a:xfrm>
            <a:off x="6215074" y="214296"/>
            <a:ext cx="2928926" cy="4512043"/>
          </a:xfrm>
          <a:prstGeom prst="rect">
            <a:avLst/>
          </a:prstGeom>
          <a:noFill/>
        </p:spPr>
      </p:pic>
      <p:sp>
        <p:nvSpPr>
          <p:cNvPr id="3" name="Rectangle 2"/>
          <p:cNvSpPr/>
          <p:nvPr/>
        </p:nvSpPr>
        <p:spPr>
          <a:xfrm>
            <a:off x="3786182" y="3786196"/>
            <a:ext cx="285752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vi-VN" dirty="0">
                <a:latin typeface="Times New Roman" pitchFamily="18" charset="0"/>
                <a:cs typeface="Times New Roman" pitchFamily="18" charset="0"/>
              </a:rPr>
              <a:t>Trong máy lọc nước gia</a:t>
            </a:r>
          </a:p>
          <a:p>
            <a:r>
              <a:rPr lang="vi-VN" dirty="0">
                <a:latin typeface="Times New Roman" pitchFamily="18" charset="0"/>
                <a:cs typeface="Times New Roman" pitchFamily="18" charset="0"/>
              </a:rPr>
              <a:t> đình có nhiều loại màng lọc để tách chất có kích thước</a:t>
            </a:r>
          </a:p>
          <a:p>
            <a:r>
              <a:rPr lang="vi-VN" dirty="0">
                <a:latin typeface="Times New Roman" pitchFamily="18" charset="0"/>
                <a:cs typeface="Times New Roman" pitchFamily="18" charset="0"/>
              </a:rPr>
              <a:t> nhỏ hơn cát rất nhiều lần.</a:t>
            </a:r>
          </a:p>
        </p:txBody>
      </p:sp>
      <p:sp>
        <p:nvSpPr>
          <p:cNvPr id="4" name="Rectangle 3"/>
          <p:cNvSpPr/>
          <p:nvPr/>
        </p:nvSpPr>
        <p:spPr>
          <a:xfrm>
            <a:off x="1643042" y="14099"/>
            <a:ext cx="4357718" cy="1200329"/>
          </a:xfrm>
          <a:prstGeom prst="rect">
            <a:avLst/>
          </a:prstGeom>
        </p:spPr>
        <p:txBody>
          <a:bodyPr wrap="square">
            <a:spAutoFit/>
          </a:bodyPr>
          <a:lstStyle/>
          <a:p>
            <a:r>
              <a:rPr lang="vi-VN" b="1" dirty="0">
                <a:latin typeface="Times New Roman" pitchFamily="18" charset="0"/>
                <a:cs typeface="Times New Roman" pitchFamily="18" charset="0"/>
              </a:rPr>
              <a:t>Câu 2: </a:t>
            </a:r>
            <a:r>
              <a:rPr lang="vi-VN" dirty="0">
                <a:latin typeface="Times New Roman" pitchFamily="18" charset="0"/>
                <a:cs typeface="Times New Roman" pitchFamily="18" charset="0"/>
              </a:rPr>
              <a:t>Trong máy lọc nước có nhiều lõi </a:t>
            </a:r>
          </a:p>
          <a:p>
            <a:r>
              <a:rPr lang="vi-VN" dirty="0">
                <a:latin typeface="Times New Roman" pitchFamily="18" charset="0"/>
                <a:cs typeface="Times New Roman" pitchFamily="18" charset="0"/>
              </a:rPr>
              <a:t>lọc khác nhau. Trong đó, có một lõi làm bằng </a:t>
            </a:r>
          </a:p>
          <a:p>
            <a:r>
              <a:rPr lang="vi-VN" dirty="0">
                <a:latin typeface="Times New Roman" pitchFamily="18" charset="0"/>
                <a:cs typeface="Times New Roman" pitchFamily="18" charset="0"/>
              </a:rPr>
              <a:t>bông được ép rất chặt. Theo em, lõi bông </a:t>
            </a:r>
            <a:r>
              <a:rPr lang="vi-VN" dirty="0" err="1">
                <a:latin typeface="Times New Roman" pitchFamily="18" charset="0"/>
                <a:cs typeface="Times New Roman" pitchFamily="18" charset="0"/>
              </a:rPr>
              <a:t>đó</a:t>
            </a:r>
            <a:r>
              <a:rPr lang="vi-VN" dirty="0">
                <a:latin typeface="Times New Roman" pitchFamily="18" charset="0"/>
                <a:cs typeface="Times New Roman" pitchFamily="18" charset="0"/>
              </a:rPr>
              <a:t> có tác dụng gì?</a:t>
            </a:r>
          </a:p>
        </p:txBody>
      </p:sp>
      <p:sp>
        <p:nvSpPr>
          <p:cNvPr id="5" name="Rectangle 4"/>
          <p:cNvSpPr/>
          <p:nvPr/>
        </p:nvSpPr>
        <p:spPr>
          <a:xfrm>
            <a:off x="1773639" y="1345162"/>
            <a:ext cx="3425938" cy="369332"/>
          </a:xfrm>
          <a:prstGeom prst="rect">
            <a:avLst/>
          </a:prstGeom>
        </p:spPr>
        <p:txBody>
          <a:bodyPr wrap="none">
            <a:spAutoFit/>
          </a:bodyPr>
          <a:lstStyle/>
          <a:p>
            <a:r>
              <a:rPr lang="vi-VN" dirty="0">
                <a:latin typeface="Times New Roman" pitchFamily="18" charset="0"/>
                <a:cs typeface="Times New Roman" pitchFamily="18" charset="0"/>
              </a:rPr>
              <a:t>A. Lọc chất không tan trong nước. </a:t>
            </a:r>
          </a:p>
        </p:txBody>
      </p:sp>
      <p:sp>
        <p:nvSpPr>
          <p:cNvPr id="6" name="Rectangle 5"/>
          <p:cNvSpPr/>
          <p:nvPr/>
        </p:nvSpPr>
        <p:spPr>
          <a:xfrm>
            <a:off x="1785918" y="1714494"/>
            <a:ext cx="2720617" cy="369332"/>
          </a:xfrm>
          <a:prstGeom prst="rect">
            <a:avLst/>
          </a:prstGeom>
        </p:spPr>
        <p:txBody>
          <a:bodyPr wrap="none">
            <a:spAutoFit/>
          </a:bodyPr>
          <a:lstStyle/>
          <a:p>
            <a:r>
              <a:rPr lang="vi-VN" dirty="0">
                <a:latin typeface="Times New Roman" pitchFamily="18" charset="0"/>
                <a:cs typeface="Times New Roman" pitchFamily="18" charset="0"/>
              </a:rPr>
              <a:t>B. Lọc chất tan trong nước.</a:t>
            </a:r>
          </a:p>
        </p:txBody>
      </p:sp>
      <p:sp>
        <p:nvSpPr>
          <p:cNvPr id="7" name="Rectangle 6"/>
          <p:cNvSpPr/>
          <p:nvPr/>
        </p:nvSpPr>
        <p:spPr>
          <a:xfrm>
            <a:off x="1766918" y="2071684"/>
            <a:ext cx="2919389" cy="369332"/>
          </a:xfrm>
          <a:prstGeom prst="rect">
            <a:avLst/>
          </a:prstGeom>
        </p:spPr>
        <p:txBody>
          <a:bodyPr wrap="none">
            <a:spAutoFit/>
          </a:bodyPr>
          <a:lstStyle/>
          <a:p>
            <a:r>
              <a:rPr lang="vi-VN" dirty="0">
                <a:latin typeface="Times New Roman" pitchFamily="18" charset="0"/>
                <a:cs typeface="Times New Roman" pitchFamily="18" charset="0"/>
              </a:rPr>
              <a:t>C. Lọc và giữ lại khoáng chất</a:t>
            </a:r>
          </a:p>
        </p:txBody>
      </p:sp>
      <p:sp>
        <p:nvSpPr>
          <p:cNvPr id="8" name="Rectangle 7"/>
          <p:cNvSpPr/>
          <p:nvPr/>
        </p:nvSpPr>
        <p:spPr>
          <a:xfrm>
            <a:off x="1785918" y="2428874"/>
            <a:ext cx="2390398" cy="369332"/>
          </a:xfrm>
          <a:prstGeom prst="rect">
            <a:avLst/>
          </a:prstGeom>
        </p:spPr>
        <p:txBody>
          <a:bodyPr wrap="none">
            <a:spAutoFit/>
          </a:bodyPr>
          <a:lstStyle/>
          <a:p>
            <a:r>
              <a:rPr lang="vi-VN" dirty="0">
                <a:latin typeface="Times New Roman" pitchFamily="18" charset="0"/>
                <a:cs typeface="Times New Roman" pitchFamily="18" charset="0"/>
              </a:rPr>
              <a:t>D. Lọc hóa chất độc hại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249"/>
    </mc:Choice>
    <mc:Fallback xmlns="">
      <p:transition spd="slow" advTm="442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738" y="714362"/>
            <a:ext cx="6998336" cy="131025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a:t>
            </a:r>
            <a:r>
              <a:rPr lang="vi-VN" dirty="0">
                <a:solidFill>
                  <a:srgbClr val="002060"/>
                </a:solidFill>
                <a:latin typeface="Times New Roman" pitchFamily="18" charset="0"/>
                <a:cs typeface="Times New Roman" pitchFamily="18" charset="0"/>
              </a:rPr>
              <a:t>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tồn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tại</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hỗn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hợp</a:t>
            </a:r>
            <a:r>
              <a:rPr lang="en-US"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khác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nhau</a:t>
            </a:r>
            <a:r>
              <a:rPr lang="en-US" dirty="0">
                <a:solidFill>
                  <a:srgbClr val="002060"/>
                </a:solidFill>
                <a:latin typeface="Times New Roman" pitchFamily="18" charset="0"/>
                <a:cs typeface="Times New Roman" pitchFamily="18" charset="0"/>
              </a:rPr>
              <a:t>. </a:t>
            </a:r>
          </a:p>
          <a:p>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Tùy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mục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a:t>
            </a:r>
            <a:r>
              <a:rPr lang="vi-VN" dirty="0">
                <a:solidFill>
                  <a:srgbClr val="002060"/>
                </a:solidFill>
                <a:latin typeface="Times New Roman" pitchFamily="18" charset="0"/>
                <a:cs typeface="Times New Roman" pitchFamily="18" charset="0"/>
              </a:rPr>
              <a:t>ười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khỏi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theo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nhau</a:t>
            </a:r>
            <a:r>
              <a:rPr lang="en-US" dirty="0">
                <a:solidFill>
                  <a:srgbClr val="002060"/>
                </a:solidFill>
                <a:latin typeface="Times New Roman" pitchFamily="18" charset="0"/>
                <a:cs typeface="Times New Roman" pitchFamily="18" charset="0"/>
              </a:rPr>
              <a:t>.</a:t>
            </a:r>
          </a:p>
        </p:txBody>
      </p:sp>
      <p:sp>
        <p:nvSpPr>
          <p:cNvPr id="5" name="TextBox 4"/>
          <p:cNvSpPr txBox="1"/>
          <p:nvPr/>
        </p:nvSpPr>
        <p:spPr>
          <a:xfrm>
            <a:off x="3860342" y="117097"/>
            <a:ext cx="249760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KẾT LUẬN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851"/>
    </mc:Choice>
    <mc:Fallback xmlns="">
      <p:transition spd="slow" advTm="25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04" y="130716"/>
            <a:ext cx="7572396" cy="369332"/>
          </a:xfrm>
          <a:prstGeom prst="rect">
            <a:avLst/>
          </a:prstGeom>
        </p:spPr>
        <p:txBody>
          <a:bodyPr wrap="square">
            <a:spAutoFit/>
          </a:bodyPr>
          <a:lstStyle/>
          <a:p>
            <a:r>
              <a:rPr lang="en-US" b="1" dirty="0">
                <a:latin typeface="Times New Roman" pitchFamily="18" charset="0"/>
                <a:cs typeface="Times New Roman" pitchFamily="18" charset="0"/>
              </a:rPr>
              <a:t>BÀI 16: MỘT SỐ PHƯƠNG PHÁP TÁCH CHẤT RA KHỎI HỖN HỢP</a:t>
            </a:r>
            <a:endParaRPr lang="vi-VN" b="1" dirty="0">
              <a:latin typeface="Times New Roman" pitchFamily="18" charset="0"/>
              <a:cs typeface="Times New Roman" pitchFamily="18" charset="0"/>
            </a:endParaRPr>
          </a:p>
        </p:txBody>
      </p:sp>
      <p:sp>
        <p:nvSpPr>
          <p:cNvPr id="7" name="Rectangle 6"/>
          <p:cNvSpPr/>
          <p:nvPr/>
        </p:nvSpPr>
        <p:spPr>
          <a:xfrm>
            <a:off x="1571604" y="500048"/>
            <a:ext cx="7572396"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2. MỘT SỐ PHƯƠNG PHÁP  ĐƠN GIẢN TÁCH CÁC CHẤT RA KHỎI HỖN HỢP </a:t>
            </a:r>
            <a:endParaRPr lang="ko-KR" altLang="en-US" sz="1600" b="1" dirty="0">
              <a:latin typeface="Times New Roman" pitchFamily="18" charset="0"/>
              <a:cs typeface="Times New Roman" pitchFamily="18" charset="0"/>
            </a:endParaRPr>
          </a:p>
        </p:txBody>
      </p:sp>
      <p:sp>
        <p:nvSpPr>
          <p:cNvPr id="19" name="Rectangle 18"/>
          <p:cNvSpPr/>
          <p:nvPr/>
        </p:nvSpPr>
        <p:spPr>
          <a:xfrm>
            <a:off x="1504040" y="967077"/>
            <a:ext cx="7639960" cy="369332"/>
          </a:xfrm>
          <a:prstGeom prst="rect">
            <a:avLst/>
          </a:prstGeom>
        </p:spPr>
        <p:txBody>
          <a:bodyPr wrap="square">
            <a:spAutoFit/>
          </a:bodyPr>
          <a:lstStyle/>
          <a:p>
            <a:pPr algn="just"/>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Tìm</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hiểu</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một</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số</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phương</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pháp</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tách</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đơn</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giản</a:t>
            </a:r>
            <a:endParaRPr lang="en-US" b="1" dirty="0">
              <a:solidFill>
                <a:srgbClr val="7030A0"/>
              </a:solidFill>
              <a:latin typeface="Times New Roman" pitchFamily="18" charset="0"/>
              <a:ea typeface="Roboto" panose="02000000000000000000" pitchFamily="2" charset="0"/>
              <a:cs typeface="Times New Roman" pitchFamily="18" charset="0"/>
            </a:endParaRPr>
          </a:p>
        </p:txBody>
      </p:sp>
      <p:sp>
        <p:nvSpPr>
          <p:cNvPr id="20" name="Right Arrow 19"/>
          <p:cNvSpPr/>
          <p:nvPr/>
        </p:nvSpPr>
        <p:spPr>
          <a:xfrm>
            <a:off x="1680570" y="1057061"/>
            <a:ext cx="371542" cy="325512"/>
          </a:xfrm>
          <a:prstGeom prst="rightArrow">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1" name="Rectangle 1"/>
          <p:cNvSpPr>
            <a:spLocks noChangeArrowheads="1"/>
          </p:cNvSpPr>
          <p:nvPr/>
        </p:nvSpPr>
        <p:spPr bwMode="auto">
          <a:xfrm>
            <a:off x="1785982" y="1493544"/>
            <a:ext cx="72151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101013" algn="l"/>
              </a:tabLst>
            </a:pP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Quan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sát</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và</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ghi</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vi-VN"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tên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phương</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pháp</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tách</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tương</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ứng</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với</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mỗi</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hình</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ảnh</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bên</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dưới</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b="1"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22" name="Table 21"/>
          <p:cNvGraphicFramePr>
            <a:graphicFrameLocks noGrp="1"/>
          </p:cNvGraphicFramePr>
          <p:nvPr/>
        </p:nvGraphicFramePr>
        <p:xfrm>
          <a:off x="1857388" y="2500312"/>
          <a:ext cx="7000925" cy="2428892"/>
        </p:xfrm>
        <a:graphic>
          <a:graphicData uri="http://schemas.openxmlformats.org/drawingml/2006/table">
            <a:tbl>
              <a:tblPr/>
              <a:tblGrid>
                <a:gridCol w="1200263">
                  <a:extLst>
                    <a:ext uri="{9D8B030D-6E8A-4147-A177-3AD203B41FA5}">
                      <a16:colId xmlns:a16="http://schemas.microsoft.com/office/drawing/2014/main" val="20000"/>
                    </a:ext>
                  </a:extLst>
                </a:gridCol>
                <a:gridCol w="1371729">
                  <a:extLst>
                    <a:ext uri="{9D8B030D-6E8A-4147-A177-3AD203B41FA5}">
                      <a16:colId xmlns:a16="http://schemas.microsoft.com/office/drawing/2014/main" val="20001"/>
                    </a:ext>
                  </a:extLst>
                </a:gridCol>
                <a:gridCol w="1428536">
                  <a:extLst>
                    <a:ext uri="{9D8B030D-6E8A-4147-A177-3AD203B41FA5}">
                      <a16:colId xmlns:a16="http://schemas.microsoft.com/office/drawing/2014/main" val="20002"/>
                    </a:ext>
                  </a:extLst>
                </a:gridCol>
                <a:gridCol w="1500198">
                  <a:extLst>
                    <a:ext uri="{9D8B030D-6E8A-4147-A177-3AD203B41FA5}">
                      <a16:colId xmlns:a16="http://schemas.microsoft.com/office/drawing/2014/main" val="20003"/>
                    </a:ext>
                  </a:extLst>
                </a:gridCol>
                <a:gridCol w="1500199">
                  <a:extLst>
                    <a:ext uri="{9D8B030D-6E8A-4147-A177-3AD203B41FA5}">
                      <a16:colId xmlns:a16="http://schemas.microsoft.com/office/drawing/2014/main" val="20004"/>
                    </a:ext>
                  </a:extLst>
                </a:gridCol>
              </a:tblGrid>
              <a:tr h="1214446">
                <a:tc>
                  <a:txBody>
                    <a:bodyPr/>
                    <a:lstStyle/>
                    <a:p>
                      <a:pPr>
                        <a:lnSpc>
                          <a:spcPct val="115000"/>
                        </a:lnSpc>
                        <a:spcAft>
                          <a:spcPts val="0"/>
                        </a:spcAft>
                      </a:pP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br>
                        <a:rPr lang="vi-VN" sz="1100" dirty="0"/>
                      </a:br>
                      <a:br>
                        <a:rPr lang="vi-VN" sz="1100" dirty="0"/>
                      </a:br>
                      <a:br>
                        <a:rPr lang="vi-VN" sz="1100" dirty="0"/>
                      </a:br>
                      <a:br>
                        <a:rPr lang="vi-VN" sz="1100" dirty="0"/>
                      </a:b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4446">
                <a:tc>
                  <a:txBody>
                    <a:bodyPr/>
                    <a:lstStyle/>
                    <a:p>
                      <a:pPr>
                        <a:lnSpc>
                          <a:spcPct val="115000"/>
                        </a:lnSpc>
                        <a:spcAft>
                          <a:spcPts val="0"/>
                        </a:spcAft>
                      </a:pPr>
                      <a:r>
                        <a:rPr lang="en-US" sz="1600" b="1" dirty="0">
                          <a:solidFill>
                            <a:schemeClr val="accent1">
                              <a:lumMod val="75000"/>
                            </a:schemeClr>
                          </a:solidFill>
                          <a:latin typeface="Times New Roman" pitchFamily="18" charset="0"/>
                          <a:ea typeface="Arial"/>
                          <a:cs typeface="Times New Roman" pitchFamily="18" charset="0"/>
                        </a:rPr>
                        <a:t>TÊN</a:t>
                      </a:r>
                      <a:r>
                        <a:rPr lang="en-US" sz="1600" b="1" baseline="0" dirty="0">
                          <a:solidFill>
                            <a:schemeClr val="accent1">
                              <a:lumMod val="75000"/>
                            </a:schemeClr>
                          </a:solidFill>
                          <a:latin typeface="Times New Roman" pitchFamily="18" charset="0"/>
                          <a:ea typeface="Arial"/>
                          <a:cs typeface="Times New Roman" pitchFamily="18" charset="0"/>
                        </a:rPr>
                        <a:t> </a:t>
                      </a:r>
                    </a:p>
                    <a:p>
                      <a:pPr>
                        <a:lnSpc>
                          <a:spcPct val="115000"/>
                        </a:lnSpc>
                        <a:spcAft>
                          <a:spcPts val="0"/>
                        </a:spcAft>
                      </a:pPr>
                      <a:r>
                        <a:rPr lang="en-US" sz="1600" b="1" baseline="0" dirty="0">
                          <a:solidFill>
                            <a:schemeClr val="accent1">
                              <a:lumMod val="75000"/>
                            </a:schemeClr>
                          </a:solidFill>
                          <a:latin typeface="Times New Roman" pitchFamily="18" charset="0"/>
                          <a:ea typeface="Arial"/>
                          <a:cs typeface="Times New Roman" pitchFamily="18" charset="0"/>
                        </a:rPr>
                        <a:t>PHƯƠNG PHÁP</a:t>
                      </a:r>
                      <a:endParaRPr lang="vi-VN" sz="1600" b="1" dirty="0">
                        <a:solidFill>
                          <a:schemeClr val="accent1">
                            <a:lumMod val="75000"/>
                          </a:schemeClr>
                        </a:solidFill>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3" name="Picture 22" descr="CÔ CẠN.PNG"/>
          <p:cNvPicPr>
            <a:picLocks noChangeAspect="1"/>
          </p:cNvPicPr>
          <p:nvPr/>
        </p:nvPicPr>
        <p:blipFill>
          <a:blip r:embed="rId3"/>
          <a:stretch>
            <a:fillRect/>
          </a:stretch>
        </p:blipFill>
        <p:spPr>
          <a:xfrm>
            <a:off x="3143272" y="2571750"/>
            <a:ext cx="1214446" cy="1000132"/>
          </a:xfrm>
          <a:prstGeom prst="rect">
            <a:avLst/>
          </a:prstGeom>
        </p:spPr>
      </p:pic>
      <p:pic>
        <p:nvPicPr>
          <p:cNvPr id="24" name="Picture 23" descr="CH.PNG"/>
          <p:cNvPicPr>
            <a:picLocks noChangeAspect="1"/>
          </p:cNvPicPr>
          <p:nvPr/>
        </p:nvPicPr>
        <p:blipFill>
          <a:blip r:embed="rId4"/>
          <a:stretch>
            <a:fillRect/>
          </a:stretch>
        </p:blipFill>
        <p:spPr>
          <a:xfrm>
            <a:off x="4500594" y="2540881"/>
            <a:ext cx="1143008" cy="1102439"/>
          </a:xfrm>
          <a:prstGeom prst="rect">
            <a:avLst/>
          </a:prstGeom>
        </p:spPr>
      </p:pic>
      <p:pic>
        <p:nvPicPr>
          <p:cNvPr id="25" name="Picture 24" descr="CHIẾT.PNG"/>
          <p:cNvPicPr>
            <a:picLocks noChangeAspect="1"/>
          </p:cNvPicPr>
          <p:nvPr/>
        </p:nvPicPr>
        <p:blipFill>
          <a:blip r:embed="rId5"/>
          <a:stretch>
            <a:fillRect/>
          </a:stretch>
        </p:blipFill>
        <p:spPr>
          <a:xfrm>
            <a:off x="5929354" y="2518759"/>
            <a:ext cx="1357322" cy="1121410"/>
          </a:xfrm>
          <a:prstGeom prst="rect">
            <a:avLst/>
          </a:prstGeom>
        </p:spPr>
      </p:pic>
      <p:pic>
        <p:nvPicPr>
          <p:cNvPr id="26" name="Picture 25" descr="LỌC.PNG"/>
          <p:cNvPicPr>
            <a:picLocks noChangeAspect="1"/>
          </p:cNvPicPr>
          <p:nvPr/>
        </p:nvPicPr>
        <p:blipFill>
          <a:blip r:embed="rId6"/>
          <a:stretch>
            <a:fillRect/>
          </a:stretch>
        </p:blipFill>
        <p:spPr>
          <a:xfrm>
            <a:off x="7500990" y="2552267"/>
            <a:ext cx="1071570" cy="1071570"/>
          </a:xfrm>
          <a:prstGeom prst="rect">
            <a:avLst/>
          </a:prstGeom>
        </p:spPr>
      </p:pic>
      <p:sp>
        <p:nvSpPr>
          <p:cNvPr id="27" name="TextBox 26"/>
          <p:cNvSpPr txBox="1"/>
          <p:nvPr/>
        </p:nvSpPr>
        <p:spPr>
          <a:xfrm>
            <a:off x="3286148" y="3824597"/>
            <a:ext cx="114300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Cô</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cạn</a:t>
            </a:r>
            <a:endParaRPr lang="vi-VN" sz="2000" b="1" dirty="0">
              <a:solidFill>
                <a:srgbClr val="FF0000"/>
              </a:solidFill>
              <a:latin typeface="Times New Roman" pitchFamily="18" charset="0"/>
              <a:cs typeface="Times New Roman" pitchFamily="18" charset="0"/>
            </a:endParaRPr>
          </a:p>
        </p:txBody>
      </p:sp>
      <p:sp>
        <p:nvSpPr>
          <p:cNvPr id="28" name="TextBox 27"/>
          <p:cNvSpPr txBox="1"/>
          <p:nvPr/>
        </p:nvSpPr>
        <p:spPr>
          <a:xfrm>
            <a:off x="4500594" y="3857634"/>
            <a:ext cx="1357322"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Chưng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cất</a:t>
            </a:r>
            <a:endParaRPr lang="vi-VN" sz="2000" b="1" dirty="0">
              <a:solidFill>
                <a:srgbClr val="FF0000"/>
              </a:solidFill>
              <a:latin typeface="Times New Roman" pitchFamily="18" charset="0"/>
              <a:cs typeface="Times New Roman" pitchFamily="18" charset="0"/>
            </a:endParaRPr>
          </a:p>
        </p:txBody>
      </p:sp>
      <p:sp>
        <p:nvSpPr>
          <p:cNvPr id="29" name="TextBox 28"/>
          <p:cNvSpPr txBox="1"/>
          <p:nvPr/>
        </p:nvSpPr>
        <p:spPr>
          <a:xfrm>
            <a:off x="6215106" y="3857634"/>
            <a:ext cx="114300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Chiết</a:t>
            </a:r>
            <a:endParaRPr lang="vi-VN" sz="2000" b="1" dirty="0">
              <a:solidFill>
                <a:srgbClr val="FF0000"/>
              </a:solidFill>
              <a:latin typeface="Times New Roman" pitchFamily="18" charset="0"/>
              <a:cs typeface="Times New Roman" pitchFamily="18" charset="0"/>
            </a:endParaRPr>
          </a:p>
        </p:txBody>
      </p:sp>
      <p:sp>
        <p:nvSpPr>
          <p:cNvPr id="30" name="TextBox 29"/>
          <p:cNvSpPr txBox="1"/>
          <p:nvPr/>
        </p:nvSpPr>
        <p:spPr>
          <a:xfrm>
            <a:off x="7643866" y="3857634"/>
            <a:ext cx="114300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Lọc</a:t>
            </a:r>
            <a:endParaRPr lang="vi-VN" sz="20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278"/>
    </mc:Choice>
    <mc:Fallback xmlns="">
      <p:transition spd="slow" advTm="44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animBg="1"/>
      <p:bldP spid="21"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04040" y="500048"/>
            <a:ext cx="7639960" cy="400110"/>
          </a:xfrm>
          <a:prstGeom prst="rect">
            <a:avLst/>
          </a:prstGeom>
        </p:spPr>
        <p:txBody>
          <a:bodyPr wrap="square">
            <a:spAutoFit/>
          </a:bodyPr>
          <a:lstStyle/>
          <a:p>
            <a:pPr algn="just"/>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Tìm</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hiểu</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một</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số</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phương</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pháp</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tách</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đơn</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giản</a:t>
            </a:r>
            <a:endParaRPr lang="en-US" sz="2000" b="1" dirty="0">
              <a:solidFill>
                <a:srgbClr val="7030A0"/>
              </a:solidFill>
              <a:latin typeface="Times New Roman" pitchFamily="18" charset="0"/>
              <a:ea typeface="Roboto" panose="02000000000000000000" pitchFamily="2" charset="0"/>
              <a:cs typeface="Times New Roman" pitchFamily="18" charset="0"/>
            </a:endParaRPr>
          </a:p>
        </p:txBody>
      </p:sp>
      <p:sp>
        <p:nvSpPr>
          <p:cNvPr id="16" name="Right Arrow 15"/>
          <p:cNvSpPr/>
          <p:nvPr/>
        </p:nvSpPr>
        <p:spPr>
          <a:xfrm>
            <a:off x="1680570" y="642924"/>
            <a:ext cx="371542" cy="273859"/>
          </a:xfrm>
          <a:prstGeom prst="rightArrow">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7" t="15602" r="1456"/>
          <a:stretch/>
        </p:blipFill>
        <p:spPr bwMode="auto">
          <a:xfrm>
            <a:off x="1571604" y="928676"/>
            <a:ext cx="7576206" cy="4214824"/>
          </a:xfrm>
          <a:prstGeom prst="rect">
            <a:avLst/>
          </a:prstGeom>
          <a:solidFill>
            <a:schemeClr val="bg1"/>
          </a:solidFill>
          <a:ln w="9525">
            <a:solidFill>
              <a:schemeClr val="bg1"/>
            </a:solidFill>
            <a:miter lim="800000"/>
            <a:headEnd/>
            <a:tailEnd/>
          </a:ln>
          <a:effectLst/>
        </p:spPr>
      </p:pic>
      <p:sp>
        <p:nvSpPr>
          <p:cNvPr id="21" name="Rectangle 20"/>
          <p:cNvSpPr/>
          <p:nvPr/>
        </p:nvSpPr>
        <p:spPr>
          <a:xfrm>
            <a:off x="1571604" y="-18"/>
            <a:ext cx="7572396"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2. MỘT SỐ PHƯƠNG PHÁP  ĐƠN </a:t>
            </a:r>
            <a:r>
              <a:rPr lang="en-US" altLang="ko-KR" sz="1600" b="1" dirty="0" err="1">
                <a:latin typeface="Times New Roman" pitchFamily="18" charset="0"/>
                <a:cs typeface="Times New Roman" pitchFamily="18" charset="0"/>
              </a:rPr>
              <a:t>GiẢN</a:t>
            </a:r>
            <a:r>
              <a:rPr lang="en-US" altLang="ko-KR" sz="1600" b="1" dirty="0">
                <a:latin typeface="Times New Roman" pitchFamily="18" charset="0"/>
                <a:cs typeface="Times New Roman" pitchFamily="18" charset="0"/>
              </a:rPr>
              <a:t> TÁCH CÁC CHẤT RA KHỎI HỖN HỢP </a:t>
            </a:r>
            <a:endParaRPr lang="ko-KR" altLang="en-US" sz="1600" b="1" dirty="0">
              <a:latin typeface="Times New Roman" pitchFamily="18" charset="0"/>
              <a:cs typeface="Times New Roman" pitchFamily="18" charset="0"/>
            </a:endParaRPr>
          </a:p>
        </p:txBody>
      </p:sp>
      <p:sp>
        <p:nvSpPr>
          <p:cNvPr id="6" name="Text Box 2">
            <a:extLst>
              <a:ext uri="{FF2B5EF4-FFF2-40B4-BE49-F238E27FC236}">
                <a16:creationId xmlns:a16="http://schemas.microsoft.com/office/drawing/2014/main" id="{49EFD044-9D8A-4F83-BD42-84D28C0C183F}"/>
              </a:ext>
            </a:extLst>
          </p:cNvPr>
          <p:cNvSpPr txBox="1">
            <a:spLocks noChangeArrowheads="1"/>
          </p:cNvSpPr>
          <p:nvPr/>
        </p:nvSpPr>
        <p:spPr bwMode="auto">
          <a:xfrm>
            <a:off x="1680570" y="3555206"/>
            <a:ext cx="7355926" cy="14648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600" b="0" i="0" u="none" strike="noStrike" cap="none" normalizeH="0" baseline="0" dirty="0">
                <a:ln>
                  <a:noFill/>
                </a:ln>
                <a:solidFill>
                  <a:schemeClr val="tx1"/>
                </a:solidFill>
                <a:effectLst/>
                <a:latin typeface="Times New Roman" panose="02020603050405020304" pitchFamily="18" charset="0"/>
              </a:rPr>
              <a:t>Cho</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các</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 :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 A </a:t>
            </a:r>
            <a:r>
              <a:rPr kumimoji="0" lang="vi-VN" altLang="vi-VN" sz="1600" b="0" i="0" u="none" strike="noStrike" cap="none" normalizeH="0" baseline="0" dirty="0" err="1">
                <a:ln>
                  <a:noFill/>
                </a:ln>
                <a:solidFill>
                  <a:schemeClr val="tx1"/>
                </a:solidFill>
                <a:effectLst/>
                <a:latin typeface="Times New Roman" panose="02020603050405020304" pitchFamily="18" charset="0"/>
              </a:rPr>
              <a:t>gồm</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muối</a:t>
            </a:r>
            <a:r>
              <a:rPr kumimoji="0" lang="vi-VN" altLang="vi-VN" sz="1600" b="0" i="0" u="none" strike="noStrike" cap="none" normalizeH="0" baseline="0" dirty="0">
                <a:ln>
                  <a:noFill/>
                </a:ln>
                <a:solidFill>
                  <a:schemeClr val="tx1"/>
                </a:solidFill>
                <a:effectLst/>
                <a:latin typeface="Times New Roman" panose="02020603050405020304" pitchFamily="18" charset="0"/>
              </a:rPr>
              <a:t> ăn </a:t>
            </a:r>
            <a:r>
              <a:rPr kumimoji="0" lang="vi-VN" altLang="vi-VN" sz="1600" b="0" i="0" u="none" strike="noStrike" cap="none" normalizeH="0" baseline="0" dirty="0" err="1">
                <a:ln>
                  <a:noFill/>
                </a:ln>
                <a:solidFill>
                  <a:schemeClr val="tx1"/>
                </a:solidFill>
                <a:effectLst/>
                <a:latin typeface="Times New Roman" panose="02020603050405020304" pitchFamily="18" charset="0"/>
              </a:rPr>
              <a:t>và</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nước</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 B </a:t>
            </a:r>
            <a:r>
              <a:rPr kumimoji="0" lang="vi-VN" altLang="vi-VN" sz="1600" b="0" i="0" u="none" strike="noStrike" cap="none" normalizeH="0" baseline="0" dirty="0" err="1">
                <a:ln>
                  <a:noFill/>
                </a:ln>
                <a:solidFill>
                  <a:schemeClr val="tx1"/>
                </a:solidFill>
                <a:effectLst/>
                <a:latin typeface="Times New Roman" panose="02020603050405020304" pitchFamily="18" charset="0"/>
              </a:rPr>
              <a:t>gồm</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cát</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và</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nước</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 C </a:t>
            </a:r>
            <a:r>
              <a:rPr kumimoji="0" lang="vi-VN" altLang="vi-VN" sz="1600" b="0" i="0" u="none" strike="noStrike" cap="none" normalizeH="0" baseline="0" dirty="0" err="1">
                <a:ln>
                  <a:noFill/>
                </a:ln>
                <a:solidFill>
                  <a:schemeClr val="tx1"/>
                </a:solidFill>
                <a:effectLst/>
                <a:latin typeface="Times New Roman" panose="02020603050405020304" pitchFamily="18" charset="0"/>
              </a:rPr>
              <a:t>gồm</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dầu</a:t>
            </a:r>
            <a:r>
              <a:rPr kumimoji="0" lang="vi-VN" altLang="vi-VN" sz="1600" b="0" i="0" u="none" strike="noStrike" cap="none" normalizeH="0" baseline="0" dirty="0">
                <a:ln>
                  <a:noFill/>
                </a:ln>
                <a:solidFill>
                  <a:schemeClr val="tx1"/>
                </a:solidFill>
                <a:effectLst/>
                <a:latin typeface="Times New Roman" panose="02020603050405020304" pitchFamily="18" charset="0"/>
              </a:rPr>
              <a:t> ăn </a:t>
            </a:r>
            <a:r>
              <a:rPr kumimoji="0" lang="vi-VN" altLang="vi-VN" sz="1600" b="0" i="0" u="none" strike="noStrike" cap="none" normalizeH="0" baseline="0" dirty="0" err="1">
                <a:ln>
                  <a:noFill/>
                </a:ln>
                <a:solidFill>
                  <a:schemeClr val="tx1"/>
                </a:solidFill>
                <a:effectLst/>
                <a:latin typeface="Times New Roman" panose="02020603050405020304" pitchFamily="18" charset="0"/>
              </a:rPr>
              <a:t>và</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nước</a:t>
            </a:r>
            <a:r>
              <a:rPr kumimoji="0" lang="vi-VN" altLang="vi-VN" sz="1600" b="0" i="0" u="none" strike="noStrike" cap="none" normalizeH="0" baseline="0" dirty="0">
                <a:ln>
                  <a:noFill/>
                </a:ln>
                <a:solidFill>
                  <a:schemeClr val="tx1"/>
                </a:solidFill>
                <a:effectLst/>
                <a:latin typeface="Times New Roman" panose="02020603050405020304" pitchFamily="18" charset="0"/>
              </a:rPr>
              <a:t> </a:t>
            </a:r>
            <a:endParaRPr lang="en-US" altLang="vi-VN" sz="1600" dirty="0">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600" b="0" i="0" u="none" strike="noStrike" cap="none" normalizeH="0" baseline="0" dirty="0">
                <a:ln>
                  <a:noFill/>
                </a:ln>
                <a:solidFill>
                  <a:schemeClr val="tx1"/>
                </a:solidFill>
                <a:effectLst/>
                <a:latin typeface="Times New Roman" panose="02020603050405020304" pitchFamily="18" charset="0"/>
              </a:rPr>
              <a:t>1. </a:t>
            </a:r>
            <a:r>
              <a:rPr kumimoji="0" lang="en-US" altLang="vi-VN" sz="1600" b="0" i="0" u="none" strike="noStrike" cap="none" normalizeH="0" baseline="0" dirty="0" err="1">
                <a:ln>
                  <a:noFill/>
                </a:ln>
                <a:solidFill>
                  <a:schemeClr val="tx1"/>
                </a:solidFill>
                <a:effectLst/>
                <a:latin typeface="Times New Roman" panose="02020603050405020304" pitchFamily="18" charset="0"/>
              </a:rPr>
              <a:t>Dựa</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vào</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tính</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chất</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nào</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để</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có</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thể</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tách</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các</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chất</a:t>
            </a:r>
            <a:r>
              <a:rPr kumimoji="0" lang="vi-VN" altLang="vi-VN" sz="1600" b="0" i="0" u="none" strike="noStrike" cap="none" normalizeH="0" baseline="0" dirty="0">
                <a:ln>
                  <a:noFill/>
                </a:ln>
                <a:solidFill>
                  <a:schemeClr val="tx1"/>
                </a:solidFill>
                <a:effectLst/>
                <a:latin typeface="Times New Roman" panose="02020603050405020304" pitchFamily="18" charset="0"/>
              </a:rPr>
              <a:t> ra </a:t>
            </a:r>
            <a:r>
              <a:rPr kumimoji="0" lang="vi-VN" altLang="vi-VN" sz="1600" b="0" i="0" u="none" strike="noStrike" cap="none" normalizeH="0" baseline="0" dirty="0" err="1">
                <a:ln>
                  <a:noFill/>
                </a:ln>
                <a:solidFill>
                  <a:schemeClr val="tx1"/>
                </a:solidFill>
                <a:effectLst/>
                <a:latin typeface="Times New Roman" panose="02020603050405020304" pitchFamily="18" charset="0"/>
              </a:rPr>
              <a:t>khỏi</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a:ln>
                  <a:noFill/>
                </a:ln>
                <a:solidFill>
                  <a:schemeClr val="tx1"/>
                </a:solidFill>
                <a:effectLst/>
                <a:latin typeface="Times New Roman" panose="02020603050405020304" pitchFamily="18" charset="0"/>
              </a:rPr>
              <a:t>2. </a:t>
            </a:r>
            <a:r>
              <a:rPr kumimoji="0" lang="vi-VN" altLang="vi-VN" sz="1600" b="0" i="0" u="none" strike="noStrike" cap="none" normalizeH="0" baseline="0" dirty="0" err="1">
                <a:ln>
                  <a:noFill/>
                </a:ln>
                <a:solidFill>
                  <a:schemeClr val="tx1"/>
                </a:solidFill>
                <a:effectLst/>
                <a:latin typeface="Times New Roman" panose="02020603050405020304" pitchFamily="18" charset="0"/>
              </a:rPr>
              <a:t>Hãy</a:t>
            </a:r>
            <a:r>
              <a:rPr kumimoji="0" lang="vi-VN" altLang="vi-VN" sz="1600" b="0" i="0" u="none" strike="noStrike" cap="none" normalizeH="0" baseline="0" dirty="0">
                <a:ln>
                  <a:noFill/>
                </a:ln>
                <a:solidFill>
                  <a:schemeClr val="tx1"/>
                </a:solidFill>
                <a:effectLst/>
                <a:latin typeface="Times New Roman" panose="02020603050405020304" pitchFamily="18" charset="0"/>
              </a:rPr>
              <a:t> cho </a:t>
            </a:r>
            <a:r>
              <a:rPr kumimoji="0" lang="vi-VN" altLang="vi-VN" sz="1600" b="0" i="0" u="none" strike="noStrike" cap="none" normalizeH="0" baseline="0" dirty="0" err="1">
                <a:ln>
                  <a:noFill/>
                </a:ln>
                <a:solidFill>
                  <a:schemeClr val="tx1"/>
                </a:solidFill>
                <a:effectLst/>
                <a:latin typeface="Times New Roman" panose="02020603050405020304" pitchFamily="18" charset="0"/>
              </a:rPr>
              <a:t>biết</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đặc</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điểm</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khác</a:t>
            </a:r>
            <a:r>
              <a:rPr kumimoji="0" lang="vi-VN" altLang="vi-VN" sz="1600" b="1" i="0" u="sng" strike="noStrike" cap="none" normalizeH="0" baseline="0" dirty="0">
                <a:ln>
                  <a:noFill/>
                </a:ln>
                <a:solidFill>
                  <a:schemeClr val="tx1"/>
                </a:solidFill>
                <a:effectLst/>
                <a:latin typeface="Times New Roman" panose="02020603050405020304" pitchFamily="18" charset="0"/>
              </a:rPr>
              <a:t> nhau </a:t>
            </a:r>
            <a:r>
              <a:rPr kumimoji="0" lang="vi-VN" altLang="vi-VN" sz="1600" b="0" i="0" u="none" strike="noStrike" cap="none" normalizeH="0" baseline="0" dirty="0" err="1">
                <a:ln>
                  <a:noFill/>
                </a:ln>
                <a:solidFill>
                  <a:schemeClr val="tx1"/>
                </a:solidFill>
                <a:effectLst/>
                <a:latin typeface="Times New Roman" panose="02020603050405020304" pitchFamily="18" charset="0"/>
              </a:rPr>
              <a:t>của</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mỗi</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a:ln>
                  <a:noFill/>
                </a:ln>
                <a:solidFill>
                  <a:schemeClr val="tx1"/>
                </a:solidFill>
                <a:effectLst/>
                <a:latin typeface="Times New Roman" panose="02020603050405020304" pitchFamily="18" charset="0"/>
              </a:rPr>
              <a:t>3. </a:t>
            </a:r>
            <a:r>
              <a:rPr kumimoji="0" lang="vi-VN" altLang="vi-VN" sz="1600" b="0" i="0" u="none" strike="noStrike" cap="none" normalizeH="0" baseline="0" dirty="0" err="1">
                <a:ln>
                  <a:noFill/>
                </a:ln>
                <a:solidFill>
                  <a:schemeClr val="tx1"/>
                </a:solidFill>
                <a:effectLst/>
                <a:latin typeface="Times New Roman" panose="02020603050405020304" pitchFamily="18" charset="0"/>
              </a:rPr>
              <a:t>Hãy</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đề</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xuất</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a:ln>
                  <a:noFill/>
                </a:ln>
                <a:solidFill>
                  <a:schemeClr val="tx1"/>
                </a:solidFill>
                <a:effectLst/>
                <a:latin typeface="Times New Roman" panose="02020603050405020304" pitchFamily="18" charset="0"/>
              </a:rPr>
              <a:t>phương </a:t>
            </a:r>
            <a:r>
              <a:rPr kumimoji="0" lang="vi-VN" altLang="vi-VN" sz="1600" b="1" i="0" u="sng" strike="noStrike" cap="none" normalizeH="0" baseline="0" dirty="0" err="1">
                <a:ln>
                  <a:noFill/>
                </a:ln>
                <a:solidFill>
                  <a:schemeClr val="tx1"/>
                </a:solidFill>
                <a:effectLst/>
                <a:latin typeface="Times New Roman" panose="02020603050405020304" pitchFamily="18" charset="0"/>
              </a:rPr>
              <a:t>pháp</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thích</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1" i="0" u="sng" strike="noStrike" cap="none" normalizeH="0" baseline="0" dirty="0" err="1">
                <a:ln>
                  <a:noFill/>
                </a:ln>
                <a:solidFill>
                  <a:schemeClr val="tx1"/>
                </a:solidFill>
                <a:effectLst/>
                <a:latin typeface="Times New Roman" panose="02020603050405020304" pitchFamily="18" charset="0"/>
              </a:rPr>
              <a:t>hợp</a:t>
            </a:r>
            <a:r>
              <a:rPr kumimoji="0" lang="vi-VN" altLang="vi-VN" sz="1600" b="1" i="0" u="sng"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để</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tách</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muối</a:t>
            </a:r>
            <a:r>
              <a:rPr kumimoji="0" lang="vi-VN" altLang="vi-VN" sz="1600" b="0" i="0" u="none" strike="noStrike" cap="none" normalizeH="0" baseline="0" dirty="0">
                <a:ln>
                  <a:noFill/>
                </a:ln>
                <a:solidFill>
                  <a:schemeClr val="tx1"/>
                </a:solidFill>
                <a:effectLst/>
                <a:latin typeface="Times New Roman" panose="02020603050405020304" pitchFamily="18" charset="0"/>
              </a:rPr>
              <a:t> ăn, </a:t>
            </a:r>
            <a:r>
              <a:rPr kumimoji="0" lang="vi-VN" altLang="vi-VN" sz="1600" b="0" i="0" u="none" strike="noStrike" cap="none" normalizeH="0" baseline="0" dirty="0" err="1">
                <a:ln>
                  <a:noFill/>
                </a:ln>
                <a:solidFill>
                  <a:schemeClr val="tx1"/>
                </a:solidFill>
                <a:effectLst/>
                <a:latin typeface="Times New Roman" panose="02020603050405020304" pitchFamily="18" charset="0"/>
              </a:rPr>
              <a:t>cát</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dầu</a:t>
            </a:r>
            <a:r>
              <a:rPr kumimoji="0" lang="vi-VN" altLang="vi-VN" sz="1600" b="0" i="0" u="none" strike="noStrike" cap="none" normalizeH="0" baseline="0" dirty="0">
                <a:ln>
                  <a:noFill/>
                </a:ln>
                <a:solidFill>
                  <a:schemeClr val="tx1"/>
                </a:solidFill>
                <a:effectLst/>
                <a:latin typeface="Times New Roman" panose="02020603050405020304" pitchFamily="18" charset="0"/>
              </a:rPr>
              <a:t> ăn ra </a:t>
            </a:r>
            <a:r>
              <a:rPr kumimoji="0" lang="vi-VN" altLang="vi-VN" sz="1600" b="0" i="0" u="none" strike="noStrike" cap="none" normalizeH="0" baseline="0" dirty="0" err="1">
                <a:ln>
                  <a:noFill/>
                </a:ln>
                <a:solidFill>
                  <a:schemeClr val="tx1"/>
                </a:solidFill>
                <a:effectLst/>
                <a:latin typeface="Times New Roman" panose="02020603050405020304" pitchFamily="18" charset="0"/>
              </a:rPr>
              <a:t>khỏi</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hỗn</a:t>
            </a:r>
            <a:r>
              <a:rPr kumimoji="0" lang="vi-VN" altLang="vi-VN" sz="1600" b="0" i="0" u="none" strike="noStrike" cap="none" normalizeH="0" baseline="0" dirty="0">
                <a:ln>
                  <a:noFill/>
                </a:ln>
                <a:solidFill>
                  <a:schemeClr val="tx1"/>
                </a:solidFill>
                <a:effectLst/>
                <a:latin typeface="Times New Roman" panose="02020603050405020304" pitchFamily="18" charset="0"/>
              </a:rPr>
              <a:t> </a:t>
            </a:r>
            <a:r>
              <a:rPr kumimoji="0" lang="vi-VN" altLang="vi-VN" sz="1600" b="0" i="0" u="none" strike="noStrike" cap="none" normalizeH="0" baseline="0" dirty="0" err="1">
                <a:ln>
                  <a:noFill/>
                </a:ln>
                <a:solidFill>
                  <a:schemeClr val="tx1"/>
                </a:solidFill>
                <a:effectLst/>
                <a:latin typeface="Times New Roman" panose="02020603050405020304" pitchFamily="18" charset="0"/>
              </a:rPr>
              <a:t>hợp</a:t>
            </a:r>
            <a:r>
              <a:rPr kumimoji="0" lang="vi-VN" altLang="vi-VN" sz="1600" b="0" i="0" u="none" strike="noStrike" cap="none" normalizeH="0" baseline="0" dirty="0">
                <a:ln>
                  <a:noFill/>
                </a:ln>
                <a:solidFill>
                  <a:schemeClr val="tx1"/>
                </a:solidFill>
                <a:effectLst/>
                <a:latin typeface="Times New Roman" panose="02020603050405020304" pitchFamily="18" charset="0"/>
              </a:rPr>
              <a:t>?</a:t>
            </a:r>
            <a:endParaRPr kumimoji="0" lang="vi-VN" altLang="vi-VN" sz="16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275111799"/>
      </p:ext>
    </p:extLst>
  </p:cSld>
  <p:clrMapOvr>
    <a:masterClrMapping/>
  </p:clrMapOvr>
  <mc:AlternateContent xmlns:mc="http://schemas.openxmlformats.org/markup-compatibility/2006" xmlns:p14="http://schemas.microsoft.com/office/powerpoint/2010/main">
    <mc:Choice Requires="p14">
      <p:transition spd="slow" p14:dur="2000" advTm="39093"/>
    </mc:Choice>
    <mc:Fallback xmlns="">
      <p:transition spd="slow" advTm="390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04040" y="500048"/>
            <a:ext cx="7639960" cy="400110"/>
          </a:xfrm>
          <a:prstGeom prst="rect">
            <a:avLst/>
          </a:prstGeom>
        </p:spPr>
        <p:txBody>
          <a:bodyPr wrap="square">
            <a:spAutoFit/>
          </a:bodyPr>
          <a:lstStyle/>
          <a:p>
            <a:pPr algn="just"/>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Tìm</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hiểu</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một</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số</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phương</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pháp</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tách</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đơn</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giản</a:t>
            </a:r>
            <a:endParaRPr lang="en-US" sz="2000" b="1" dirty="0">
              <a:solidFill>
                <a:srgbClr val="7030A0"/>
              </a:solidFill>
              <a:latin typeface="Times New Roman" pitchFamily="18" charset="0"/>
              <a:ea typeface="Roboto" panose="02000000000000000000" pitchFamily="2" charset="0"/>
              <a:cs typeface="Times New Roman" pitchFamily="18" charset="0"/>
            </a:endParaRPr>
          </a:p>
        </p:txBody>
      </p:sp>
      <p:sp>
        <p:nvSpPr>
          <p:cNvPr id="16" name="Right Arrow 15"/>
          <p:cNvSpPr/>
          <p:nvPr/>
        </p:nvSpPr>
        <p:spPr>
          <a:xfrm>
            <a:off x="1680570" y="642924"/>
            <a:ext cx="371542" cy="273859"/>
          </a:xfrm>
          <a:prstGeom prst="rightArrow">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7" t="15602" r="1456"/>
          <a:stretch/>
        </p:blipFill>
        <p:spPr bwMode="auto">
          <a:xfrm>
            <a:off x="1571604" y="928676"/>
            <a:ext cx="7576206" cy="4214824"/>
          </a:xfrm>
          <a:prstGeom prst="rect">
            <a:avLst/>
          </a:prstGeom>
          <a:solidFill>
            <a:schemeClr val="bg1"/>
          </a:solidFill>
          <a:ln w="9525">
            <a:solidFill>
              <a:schemeClr val="bg1"/>
            </a:solidFill>
            <a:miter lim="800000"/>
            <a:headEnd/>
            <a:tailEnd/>
          </a:ln>
          <a:effectLst/>
        </p:spPr>
      </p:pic>
      <p:sp>
        <p:nvSpPr>
          <p:cNvPr id="18" name="Rectangle 17"/>
          <p:cNvSpPr/>
          <p:nvPr/>
        </p:nvSpPr>
        <p:spPr>
          <a:xfrm>
            <a:off x="1571604" y="3507854"/>
            <a:ext cx="7500958" cy="400110"/>
          </a:xfrm>
          <a:prstGeom prst="rect">
            <a:avLst/>
          </a:prstGeom>
        </p:spPr>
        <p:txBody>
          <a:bodyPr wrap="square">
            <a:spAutoFit/>
          </a:bodyPr>
          <a:lstStyle/>
          <a:p>
            <a:pPr lvl="0" algn="just">
              <a:spcAft>
                <a:spcPts val="300"/>
              </a:spcAft>
              <a:buSzPts val="1000"/>
              <a:tabLst>
                <a:tab pos="535305" algn="l"/>
              </a:tabLst>
            </a:pPr>
            <a:r>
              <a:rPr lang="vi-VN" sz="2000" b="1" dirty="0">
                <a:solidFill>
                  <a:srgbClr val="FF0000"/>
                </a:solidFill>
                <a:latin typeface="Times New Roman" pitchFamily="18" charset="0"/>
                <a:ea typeface="Roboto" panose="02000000000000000000" pitchFamily="2" charset="0"/>
                <a:cs typeface="Times New Roman" pitchFamily="18" charset="0"/>
              </a:rPr>
              <a:t> 1. </a:t>
            </a:r>
            <a:r>
              <a:rPr lang="vi-VN" sz="2000" b="1" dirty="0" err="1">
                <a:solidFill>
                  <a:srgbClr val="FF0000"/>
                </a:solidFill>
                <a:latin typeface="Times New Roman" pitchFamily="18" charset="0"/>
                <a:ea typeface="Roboto" panose="02000000000000000000" pitchFamily="2" charset="0"/>
                <a:cs typeface="Times New Roman" pitchFamily="18" charset="0"/>
              </a:rPr>
              <a:t>Dựa</a:t>
            </a:r>
            <a:r>
              <a:rPr lang="vi-VN" sz="2000" b="1" dirty="0">
                <a:solidFill>
                  <a:srgbClr val="FF0000"/>
                </a:solidFill>
                <a:latin typeface="Times New Roman" pitchFamily="18" charset="0"/>
                <a:ea typeface="Roboto" panose="02000000000000000000" pitchFamily="2" charset="0"/>
                <a:cs typeface="Times New Roman" pitchFamily="18" charset="0"/>
              </a:rPr>
              <a:t> vào </a:t>
            </a:r>
            <a:r>
              <a:rPr lang="vi-VN" sz="2000" b="1" u="sng" dirty="0">
                <a:solidFill>
                  <a:schemeClr val="tx2">
                    <a:lumMod val="50000"/>
                  </a:schemeClr>
                </a:solidFill>
                <a:latin typeface="Times New Roman" pitchFamily="18" charset="0"/>
                <a:ea typeface="Roboto" panose="02000000000000000000" pitchFamily="2" charset="0"/>
                <a:cs typeface="Times New Roman" pitchFamily="18" charset="0"/>
              </a:rPr>
              <a:t>tính chất </a:t>
            </a:r>
            <a:r>
              <a:rPr lang="vi-VN" sz="2000" b="1" dirty="0">
                <a:solidFill>
                  <a:srgbClr val="FF0000"/>
                </a:solidFill>
                <a:latin typeface="Times New Roman" pitchFamily="18" charset="0"/>
                <a:ea typeface="Roboto" panose="02000000000000000000" pitchFamily="2" charset="0"/>
                <a:cs typeface="Times New Roman" pitchFamily="18" charset="0"/>
              </a:rPr>
              <a:t>nào để có thể </a:t>
            </a:r>
            <a:r>
              <a:rPr lang="vi-VN" sz="2000" b="1" u="sng" dirty="0">
                <a:solidFill>
                  <a:schemeClr val="tx2">
                    <a:lumMod val="50000"/>
                  </a:schemeClr>
                </a:solidFill>
                <a:latin typeface="Times New Roman" pitchFamily="18" charset="0"/>
                <a:ea typeface="Roboto" panose="02000000000000000000" pitchFamily="2" charset="0"/>
                <a:cs typeface="Times New Roman" pitchFamily="18" charset="0"/>
              </a:rPr>
              <a:t>tách</a:t>
            </a:r>
            <a:r>
              <a:rPr lang="vi-VN" sz="2000" b="1" dirty="0">
                <a:solidFill>
                  <a:srgbClr val="FF0000"/>
                </a:solidFill>
                <a:latin typeface="Times New Roman" pitchFamily="18" charset="0"/>
                <a:ea typeface="Roboto" panose="02000000000000000000" pitchFamily="2" charset="0"/>
                <a:cs typeface="Times New Roman" pitchFamily="18" charset="0"/>
              </a:rPr>
              <a:t> các chất ra </a:t>
            </a:r>
            <a:r>
              <a:rPr lang="vi-VN" sz="2000" b="1" dirty="0" err="1">
                <a:solidFill>
                  <a:srgbClr val="FF0000"/>
                </a:solidFill>
                <a:latin typeface="Times New Roman" pitchFamily="18" charset="0"/>
                <a:ea typeface="Roboto" panose="02000000000000000000" pitchFamily="2" charset="0"/>
                <a:cs typeface="Times New Roman" pitchFamily="18" charset="0"/>
              </a:rPr>
              <a:t>khỏi</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hỗn</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hợp</a:t>
            </a:r>
            <a:r>
              <a:rPr lang="vi-VN" sz="2000" b="1" dirty="0">
                <a:solidFill>
                  <a:srgbClr val="FF0000"/>
                </a:solidFill>
                <a:latin typeface="Times New Roman" pitchFamily="18" charset="0"/>
                <a:ea typeface="Roboto" panose="02000000000000000000" pitchFamily="2" charset="0"/>
                <a:cs typeface="Times New Roman" pitchFamily="18" charset="0"/>
              </a:rPr>
              <a:t>?</a:t>
            </a:r>
          </a:p>
        </p:txBody>
      </p:sp>
      <p:sp>
        <p:nvSpPr>
          <p:cNvPr id="19" name="Rectangle 18"/>
          <p:cNvSpPr/>
          <p:nvPr/>
        </p:nvSpPr>
        <p:spPr>
          <a:xfrm>
            <a:off x="1504040" y="3939902"/>
            <a:ext cx="7639960" cy="793359"/>
          </a:xfrm>
          <a:prstGeom prst="rect">
            <a:avLst/>
          </a:prstGeom>
          <a:noFill/>
        </p:spPr>
        <p:txBody>
          <a:bodyPr wrap="square">
            <a:spAutoFit/>
          </a:bodyPr>
          <a:lstStyle/>
          <a:p>
            <a:pPr indent="304800" algn="just">
              <a:lnSpc>
                <a:spcPct val="119000"/>
              </a:lnSpc>
              <a:spcAft>
                <a:spcPts val="300"/>
              </a:spcAft>
            </a:pPr>
            <a:r>
              <a:rPr lang="vi-VN" sz="2000" dirty="0" err="1">
                <a:latin typeface="Times New Roman" pitchFamily="18" charset="0"/>
                <a:ea typeface="Roboto" panose="02000000000000000000" pitchFamily="2" charset="0"/>
                <a:cs typeface="Times New Roman" pitchFamily="18" charset="0"/>
              </a:rPr>
              <a:t>Dựa</a:t>
            </a:r>
            <a:r>
              <a:rPr lang="vi-VN" sz="2000" dirty="0">
                <a:latin typeface="Times New Roman" pitchFamily="18" charset="0"/>
                <a:ea typeface="Roboto" panose="02000000000000000000" pitchFamily="2" charset="0"/>
                <a:cs typeface="Times New Roman" pitchFamily="18" charset="0"/>
              </a:rPr>
              <a:t> vào một số </a:t>
            </a:r>
            <a:r>
              <a:rPr lang="vi-VN" sz="2000" b="1" u="sng" dirty="0">
                <a:latin typeface="Times New Roman" pitchFamily="18" charset="0"/>
                <a:ea typeface="Roboto" panose="02000000000000000000" pitchFamily="2" charset="0"/>
                <a:cs typeface="Times New Roman" pitchFamily="18" charset="0"/>
              </a:rPr>
              <a:t>tính chất vật lí</a:t>
            </a:r>
            <a:r>
              <a:rPr lang="vi-VN" sz="2000" dirty="0">
                <a:latin typeface="Times New Roman" pitchFamily="18" charset="0"/>
                <a:ea typeface="Roboto" panose="02000000000000000000" pitchFamily="2" charset="0"/>
                <a:cs typeface="Times New Roman" pitchFamily="18" charset="0"/>
              </a:rPr>
              <a:t>, ta có thể tách riêng các chất ra </a:t>
            </a:r>
            <a:r>
              <a:rPr lang="vi-VN" sz="2000" dirty="0" err="1">
                <a:latin typeface="Times New Roman" pitchFamily="18" charset="0"/>
                <a:ea typeface="Roboto" panose="02000000000000000000" pitchFamily="2" charset="0"/>
                <a:cs typeface="Times New Roman" pitchFamily="18" charset="0"/>
              </a:rPr>
              <a:t>khỏi</a:t>
            </a:r>
            <a:r>
              <a:rPr lang="vi-VN" sz="2000" dirty="0">
                <a:latin typeface="Times New Roman" pitchFamily="18" charset="0"/>
                <a:ea typeface="Roboto" panose="02000000000000000000" pitchFamily="2" charset="0"/>
                <a:cs typeface="Times New Roman" pitchFamily="18" charset="0"/>
              </a:rPr>
              <a:t>                   </a:t>
            </a:r>
            <a:r>
              <a:rPr lang="vi-VN" sz="2000" dirty="0" err="1">
                <a:latin typeface="Times New Roman" pitchFamily="18" charset="0"/>
                <a:ea typeface="Roboto" panose="02000000000000000000" pitchFamily="2" charset="0"/>
                <a:cs typeface="Times New Roman" pitchFamily="18" charset="0"/>
              </a:rPr>
              <a:t>hỗn</a:t>
            </a:r>
            <a:r>
              <a:rPr lang="vi-VN" sz="2000" dirty="0">
                <a:latin typeface="Times New Roman" pitchFamily="18" charset="0"/>
                <a:ea typeface="Roboto" panose="02000000000000000000" pitchFamily="2" charset="0"/>
                <a:cs typeface="Times New Roman" pitchFamily="18" charset="0"/>
              </a:rPr>
              <a:t> hợp</a:t>
            </a:r>
            <a:r>
              <a:rPr lang="en-US" sz="2000" dirty="0">
                <a:latin typeface="Times New Roman" pitchFamily="18" charset="0"/>
                <a:ea typeface="Roboto" panose="02000000000000000000" pitchFamily="2" charset="0"/>
                <a:cs typeface="Times New Roman" pitchFamily="18" charset="0"/>
              </a:rPr>
              <a:t>.</a:t>
            </a:r>
            <a:endParaRPr lang="vi-VN" sz="2000" dirty="0">
              <a:latin typeface="Times New Roman" pitchFamily="18" charset="0"/>
              <a:ea typeface="Roboto" panose="02000000000000000000" pitchFamily="2" charset="0"/>
              <a:cs typeface="Times New Roman" pitchFamily="18" charset="0"/>
            </a:endParaRPr>
          </a:p>
        </p:txBody>
      </p:sp>
      <p:sp>
        <p:nvSpPr>
          <p:cNvPr id="21" name="Rectangle 20"/>
          <p:cNvSpPr/>
          <p:nvPr/>
        </p:nvSpPr>
        <p:spPr>
          <a:xfrm>
            <a:off x="1571604" y="-18"/>
            <a:ext cx="7572396"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2. MỘT SỐ PHƯƠNG PHÁP  ĐƠN </a:t>
            </a:r>
            <a:r>
              <a:rPr lang="en-US" altLang="ko-KR" sz="1600" b="1" dirty="0" err="1">
                <a:latin typeface="Times New Roman" pitchFamily="18" charset="0"/>
                <a:cs typeface="Times New Roman" pitchFamily="18" charset="0"/>
              </a:rPr>
              <a:t>GiẢN</a:t>
            </a:r>
            <a:r>
              <a:rPr lang="en-US" altLang="ko-KR" sz="1600" b="1" dirty="0">
                <a:latin typeface="Times New Roman" pitchFamily="18" charset="0"/>
                <a:cs typeface="Times New Roman" pitchFamily="18" charset="0"/>
              </a:rPr>
              <a:t> TÁCH CÁC CHẤT RA KHỎI HỖN HỢP </a:t>
            </a:r>
            <a:endParaRPr lang="ko-KR" altLang="en-US" sz="1600" b="1"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090"/>
    </mc:Choice>
    <mc:Fallback xmlns="">
      <p:transition spd="slow" advTm="19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04040" y="500048"/>
            <a:ext cx="7639960" cy="400110"/>
          </a:xfrm>
          <a:prstGeom prst="rect">
            <a:avLst/>
          </a:prstGeom>
        </p:spPr>
        <p:txBody>
          <a:bodyPr wrap="square">
            <a:spAutoFit/>
          </a:bodyPr>
          <a:lstStyle/>
          <a:p>
            <a:pPr algn="just"/>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Tìm</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hiểu</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một</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số</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phương</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pháp</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tách</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đơn</a:t>
            </a:r>
            <a:r>
              <a:rPr lang="en-US" sz="2000" b="1" dirty="0">
                <a:solidFill>
                  <a:srgbClr val="7030A0"/>
                </a:solidFill>
                <a:latin typeface="Times New Roman" pitchFamily="18" charset="0"/>
                <a:ea typeface="Roboto" panose="02000000000000000000" pitchFamily="2" charset="0"/>
                <a:cs typeface="Times New Roman" pitchFamily="18" charset="0"/>
              </a:rPr>
              <a:t> </a:t>
            </a:r>
            <a:r>
              <a:rPr lang="en-US" sz="2000" b="1" dirty="0" err="1">
                <a:solidFill>
                  <a:srgbClr val="7030A0"/>
                </a:solidFill>
                <a:latin typeface="Times New Roman" pitchFamily="18" charset="0"/>
                <a:ea typeface="Roboto" panose="02000000000000000000" pitchFamily="2" charset="0"/>
                <a:cs typeface="Times New Roman" pitchFamily="18" charset="0"/>
              </a:rPr>
              <a:t>giản</a:t>
            </a:r>
            <a:endParaRPr lang="en-US" sz="2000" b="1" dirty="0">
              <a:solidFill>
                <a:srgbClr val="7030A0"/>
              </a:solidFill>
              <a:latin typeface="Times New Roman" pitchFamily="18" charset="0"/>
              <a:ea typeface="Roboto" panose="02000000000000000000" pitchFamily="2" charset="0"/>
              <a:cs typeface="Times New Roman" pitchFamily="18" charset="0"/>
            </a:endParaRPr>
          </a:p>
        </p:txBody>
      </p:sp>
      <p:sp>
        <p:nvSpPr>
          <p:cNvPr id="16" name="Right Arrow 15"/>
          <p:cNvSpPr/>
          <p:nvPr/>
        </p:nvSpPr>
        <p:spPr>
          <a:xfrm>
            <a:off x="1680570" y="642924"/>
            <a:ext cx="371542" cy="273859"/>
          </a:xfrm>
          <a:prstGeom prst="rightArrow">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7" t="15602" r="1456"/>
          <a:stretch/>
        </p:blipFill>
        <p:spPr bwMode="auto">
          <a:xfrm>
            <a:off x="1571604" y="1500180"/>
            <a:ext cx="7576206" cy="3643320"/>
          </a:xfrm>
          <a:prstGeom prst="rect">
            <a:avLst/>
          </a:prstGeom>
          <a:solidFill>
            <a:schemeClr val="bg1"/>
          </a:solidFill>
          <a:ln w="9525">
            <a:solidFill>
              <a:schemeClr val="bg1"/>
            </a:solidFill>
            <a:miter lim="800000"/>
            <a:headEnd/>
            <a:tailEnd/>
          </a:ln>
          <a:effectLst/>
        </p:spPr>
      </p:pic>
      <p:sp>
        <p:nvSpPr>
          <p:cNvPr id="21" name="Rectangle 20"/>
          <p:cNvSpPr/>
          <p:nvPr/>
        </p:nvSpPr>
        <p:spPr>
          <a:xfrm>
            <a:off x="1571604" y="-18"/>
            <a:ext cx="7572396"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2. MỘT SỐ PHƯƠNG PHÁP  ĐƠN </a:t>
            </a:r>
            <a:r>
              <a:rPr lang="en-US" altLang="ko-KR" sz="1600" b="1" dirty="0" err="1">
                <a:latin typeface="Times New Roman" pitchFamily="18" charset="0"/>
                <a:cs typeface="Times New Roman" pitchFamily="18" charset="0"/>
              </a:rPr>
              <a:t>GiẢN</a:t>
            </a:r>
            <a:r>
              <a:rPr lang="en-US" altLang="ko-KR" sz="1600" b="1" dirty="0">
                <a:latin typeface="Times New Roman" pitchFamily="18" charset="0"/>
                <a:cs typeface="Times New Roman" pitchFamily="18" charset="0"/>
              </a:rPr>
              <a:t> TÁCH CÁC CHẤT RA KHỎI HỖN HỢP </a:t>
            </a:r>
            <a:endParaRPr lang="ko-KR" altLang="en-US" sz="1600" b="1" dirty="0">
              <a:latin typeface="Times New Roman" pitchFamily="18" charset="0"/>
              <a:cs typeface="Times New Roman" pitchFamily="18" charset="0"/>
            </a:endParaRPr>
          </a:p>
        </p:txBody>
      </p:sp>
      <p:sp>
        <p:nvSpPr>
          <p:cNvPr id="11" name="Down Arrow 10"/>
          <p:cNvSpPr/>
          <p:nvPr/>
        </p:nvSpPr>
        <p:spPr>
          <a:xfrm>
            <a:off x="3000364" y="3714758"/>
            <a:ext cx="357190" cy="285752"/>
          </a:xfrm>
          <a:prstGeom prst="down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3" name="Down Arrow 12"/>
          <p:cNvSpPr/>
          <p:nvPr/>
        </p:nvSpPr>
        <p:spPr>
          <a:xfrm>
            <a:off x="5572132" y="3643320"/>
            <a:ext cx="357190" cy="285752"/>
          </a:xfrm>
          <a:prstGeom prst="down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23" name="Down Arrow 22"/>
          <p:cNvSpPr/>
          <p:nvPr/>
        </p:nvSpPr>
        <p:spPr>
          <a:xfrm>
            <a:off x="7786710" y="3714758"/>
            <a:ext cx="357190" cy="285752"/>
          </a:xfrm>
          <a:prstGeom prst="down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20" name="Rectangle 19"/>
          <p:cNvSpPr/>
          <p:nvPr/>
        </p:nvSpPr>
        <p:spPr>
          <a:xfrm>
            <a:off x="1700220" y="928676"/>
            <a:ext cx="7300936" cy="400110"/>
          </a:xfrm>
          <a:prstGeom prst="rect">
            <a:avLst/>
          </a:prstGeom>
        </p:spPr>
        <p:txBody>
          <a:bodyPr wrap="square">
            <a:spAutoFit/>
          </a:bodyPr>
          <a:lstStyle/>
          <a:p>
            <a:pPr lvl="0" algn="just">
              <a:spcAft>
                <a:spcPts val="300"/>
              </a:spcAft>
              <a:buSzPts val="1000"/>
              <a:tabLst>
                <a:tab pos="535305" algn="l"/>
              </a:tabLst>
            </a:pPr>
            <a:r>
              <a:rPr lang="vi-VN" sz="2000" b="1" dirty="0">
                <a:solidFill>
                  <a:srgbClr val="FF0000"/>
                </a:solidFill>
                <a:latin typeface="Times New Roman" pitchFamily="18" charset="0"/>
                <a:ea typeface="Roboto" panose="02000000000000000000" pitchFamily="2" charset="0"/>
                <a:cs typeface="Times New Roman" pitchFamily="18" charset="0"/>
              </a:rPr>
              <a:t>2 . Hãy cho biết đặc điểm khác nhau của mỗi hỗn hợp?</a:t>
            </a:r>
          </a:p>
        </p:txBody>
      </p:sp>
      <p:sp>
        <p:nvSpPr>
          <p:cNvPr id="22" name="Rounded Rectangle 21"/>
          <p:cNvSpPr/>
          <p:nvPr/>
        </p:nvSpPr>
        <p:spPr>
          <a:xfrm>
            <a:off x="2147902" y="4071948"/>
            <a:ext cx="2138346" cy="714380"/>
          </a:xfrm>
          <a:prstGeom prst="roundRect">
            <a:avLst/>
          </a:prstGeom>
          <a:solidFill>
            <a:schemeClr val="bg1"/>
          </a:solidFill>
          <a:ln>
            <a:solidFill>
              <a:srgbClr val="FF5D5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Times New Roman" pitchFamily="18" charset="0"/>
                <a:cs typeface="Times New Roman" pitchFamily="18" charset="0"/>
              </a:rPr>
              <a:t>Là</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hỗn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hợp</a:t>
            </a:r>
            <a:r>
              <a:rPr lang="en-US" sz="1800" dirty="0">
                <a:solidFill>
                  <a:schemeClr val="tx1"/>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đồng</a:t>
            </a:r>
            <a:r>
              <a:rPr lang="en-US" sz="1800" dirty="0">
                <a:solidFill>
                  <a:srgbClr val="FF0000"/>
                </a:solidFill>
                <a:latin typeface="Times New Roman" pitchFamily="18" charset="0"/>
                <a:cs typeface="Times New Roman" pitchFamily="18" charset="0"/>
              </a:rPr>
              <a:t> </a:t>
            </a:r>
          </a:p>
          <a:p>
            <a:pPr algn="ctr"/>
            <a:r>
              <a:rPr lang="en-US" sz="1800" dirty="0" err="1">
                <a:solidFill>
                  <a:srgbClr val="FF0000"/>
                </a:solidFill>
                <a:latin typeface="Times New Roman" pitchFamily="18" charset="0"/>
                <a:cs typeface="Times New Roman" pitchFamily="18" charset="0"/>
              </a:rPr>
              <a:t>nhất</a:t>
            </a:r>
            <a:endParaRPr lang="en-US" sz="1800" dirty="0">
              <a:solidFill>
                <a:schemeClr val="tx1"/>
              </a:solidFill>
              <a:latin typeface="Times New Roman" pitchFamily="18" charset="0"/>
              <a:cs typeface="Times New Roman" pitchFamily="18" charset="0"/>
            </a:endParaRPr>
          </a:p>
        </p:txBody>
      </p:sp>
      <p:sp>
        <p:nvSpPr>
          <p:cNvPr id="25" name="Rounded Rectangle 24"/>
          <p:cNvSpPr/>
          <p:nvPr/>
        </p:nvSpPr>
        <p:spPr>
          <a:xfrm>
            <a:off x="4786314" y="4000510"/>
            <a:ext cx="1995470" cy="785818"/>
          </a:xfrm>
          <a:prstGeom prst="roundRect">
            <a:avLst/>
          </a:prstGeom>
          <a:solidFill>
            <a:schemeClr val="bg1"/>
          </a:solid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Times New Roman" pitchFamily="18" charset="0"/>
                <a:cs typeface="Times New Roman" pitchFamily="18" charset="0"/>
              </a:rPr>
              <a:t>Là</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hỗn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hợp</a:t>
            </a:r>
            <a:r>
              <a:rPr lang="en-US" sz="1800" dirty="0">
                <a:solidFill>
                  <a:schemeClr val="tx1"/>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không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đồng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nhất</a:t>
            </a:r>
            <a:endParaRPr lang="en-US" sz="1800" dirty="0">
              <a:solidFill>
                <a:schemeClr val="tx1"/>
              </a:solidFill>
              <a:latin typeface="Times New Roman" pitchFamily="18" charset="0"/>
              <a:cs typeface="Times New Roman" pitchFamily="18" charset="0"/>
            </a:endParaRPr>
          </a:p>
        </p:txBody>
      </p:sp>
      <p:sp>
        <p:nvSpPr>
          <p:cNvPr id="26" name="Rounded Rectangle 25"/>
          <p:cNvSpPr/>
          <p:nvPr/>
        </p:nvSpPr>
        <p:spPr>
          <a:xfrm>
            <a:off x="6929454" y="4000510"/>
            <a:ext cx="2138346" cy="785818"/>
          </a:xfrm>
          <a:prstGeom prst="roundRect">
            <a:avLst/>
          </a:prstGeom>
          <a:solidFill>
            <a:schemeClr val="bg1"/>
          </a:solid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Times New Roman" pitchFamily="18" charset="0"/>
                <a:cs typeface="Times New Roman" pitchFamily="18" charset="0"/>
              </a:rPr>
              <a:t>Là</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hỗn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hợp</a:t>
            </a:r>
            <a:r>
              <a:rPr lang="en-US" sz="1800" dirty="0">
                <a:solidFill>
                  <a:schemeClr val="tx1"/>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không</a:t>
            </a:r>
            <a:r>
              <a:rPr lang="en-US" sz="1800" dirty="0">
                <a:solidFill>
                  <a:srgbClr val="FF0000"/>
                </a:solidFill>
                <a:latin typeface="Times New Roman" pitchFamily="18" charset="0"/>
                <a:cs typeface="Times New Roman" pitchFamily="18" charset="0"/>
              </a:rPr>
              <a:t> </a:t>
            </a:r>
          </a:p>
          <a:p>
            <a:pPr algn="ctr"/>
            <a:r>
              <a:rPr lang="en-US" sz="1800" dirty="0" err="1">
                <a:solidFill>
                  <a:srgbClr val="FF0000"/>
                </a:solidFill>
                <a:latin typeface="Times New Roman" pitchFamily="18" charset="0"/>
                <a:cs typeface="Times New Roman" pitchFamily="18" charset="0"/>
              </a:rPr>
              <a:t>đồng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nhất</a:t>
            </a:r>
            <a:endParaRPr lang="en-US" sz="18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693"/>
    </mc:Choice>
    <mc:Fallback xmlns="">
      <p:transition spd="slow" advTm="28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animBg="1"/>
      <p:bldP spid="22"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7" t="15602" r="1456"/>
          <a:stretch/>
        </p:blipFill>
        <p:spPr bwMode="auto">
          <a:xfrm>
            <a:off x="1571604" y="785800"/>
            <a:ext cx="7576206" cy="4357700"/>
          </a:xfrm>
          <a:prstGeom prst="rect">
            <a:avLst/>
          </a:prstGeom>
          <a:solidFill>
            <a:schemeClr val="bg1"/>
          </a:solidFill>
          <a:ln w="9525">
            <a:solidFill>
              <a:schemeClr val="bg1"/>
            </a:solidFill>
            <a:miter lim="800000"/>
            <a:headEnd/>
            <a:tailEnd/>
          </a:ln>
          <a:effectLst/>
        </p:spPr>
      </p:pic>
      <p:pic>
        <p:nvPicPr>
          <p:cNvPr id="13" name="Picture 2" descr="11. Tách chất ra khỏi hỗn hợp - Hoc24"/>
          <p:cNvPicPr>
            <a:picLocks noChangeAspect="1" noChangeArrowheads="1"/>
          </p:cNvPicPr>
          <p:nvPr/>
        </p:nvPicPr>
        <p:blipFill>
          <a:blip r:embed="rId4"/>
          <a:srcRect/>
          <a:stretch>
            <a:fillRect/>
          </a:stretch>
        </p:blipFill>
        <p:spPr bwMode="auto">
          <a:xfrm>
            <a:off x="4714877" y="3571882"/>
            <a:ext cx="2143140" cy="1571618"/>
          </a:xfrm>
          <a:prstGeom prst="rect">
            <a:avLst/>
          </a:prstGeom>
          <a:noFill/>
        </p:spPr>
      </p:pic>
      <p:sp>
        <p:nvSpPr>
          <p:cNvPr id="3" name="Rectangle 2"/>
          <p:cNvSpPr/>
          <p:nvPr/>
        </p:nvSpPr>
        <p:spPr>
          <a:xfrm>
            <a:off x="1700220" y="77914"/>
            <a:ext cx="7300936" cy="746358"/>
          </a:xfrm>
          <a:prstGeom prst="rect">
            <a:avLst/>
          </a:prstGeom>
        </p:spPr>
        <p:txBody>
          <a:bodyPr wrap="square">
            <a:spAutoFit/>
          </a:bodyPr>
          <a:lstStyle/>
          <a:p>
            <a:pPr lvl="0" algn="just">
              <a:spcAft>
                <a:spcPts val="300"/>
              </a:spcAft>
              <a:buSzPts val="1000"/>
              <a:tabLst>
                <a:tab pos="535305" algn="l"/>
              </a:tabLst>
            </a:pPr>
            <a:r>
              <a:rPr lang="vi-VN" sz="2000" b="1" dirty="0">
                <a:solidFill>
                  <a:srgbClr val="FF0000"/>
                </a:solidFill>
                <a:latin typeface="Times New Roman" pitchFamily="18" charset="0"/>
                <a:ea typeface="Roboto" panose="02000000000000000000" pitchFamily="2" charset="0"/>
                <a:cs typeface="Times New Roman" pitchFamily="18" charset="0"/>
              </a:rPr>
              <a:t>3. </a:t>
            </a:r>
            <a:r>
              <a:rPr lang="vi-VN" sz="2000" b="1" dirty="0" err="1">
                <a:solidFill>
                  <a:srgbClr val="FF0000"/>
                </a:solidFill>
                <a:latin typeface="Times New Roman" pitchFamily="18" charset="0"/>
                <a:ea typeface="Roboto" panose="02000000000000000000" pitchFamily="2" charset="0"/>
                <a:cs typeface="Times New Roman" pitchFamily="18" charset="0"/>
              </a:rPr>
              <a:t>Hãy</a:t>
            </a:r>
            <a:r>
              <a:rPr lang="vi-VN" sz="2000" b="1" dirty="0">
                <a:solidFill>
                  <a:srgbClr val="FF0000"/>
                </a:solidFill>
                <a:latin typeface="Times New Roman" pitchFamily="18" charset="0"/>
                <a:ea typeface="Roboto" panose="02000000000000000000" pitchFamily="2" charset="0"/>
                <a:cs typeface="Times New Roman" pitchFamily="18" charset="0"/>
              </a:rPr>
              <a:t> đề xuất phương </a:t>
            </a:r>
            <a:r>
              <a:rPr lang="vi-VN" sz="2000" b="1" dirty="0" err="1">
                <a:solidFill>
                  <a:srgbClr val="FF0000"/>
                </a:solidFill>
                <a:latin typeface="Times New Roman" pitchFamily="18" charset="0"/>
                <a:ea typeface="Roboto" panose="02000000000000000000" pitchFamily="2" charset="0"/>
                <a:cs typeface="Times New Roman" pitchFamily="18" charset="0"/>
              </a:rPr>
              <a:t>pháp</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thích</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hợp</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để</a:t>
            </a:r>
            <a:r>
              <a:rPr lang="vi-VN" sz="2000" b="1" dirty="0">
                <a:solidFill>
                  <a:srgbClr val="FF0000"/>
                </a:solidFill>
                <a:latin typeface="Times New Roman" pitchFamily="18" charset="0"/>
                <a:ea typeface="Roboto" panose="02000000000000000000" pitchFamily="2" charset="0"/>
                <a:cs typeface="Times New Roman" pitchFamily="18" charset="0"/>
              </a:rPr>
              <a:t> </a:t>
            </a:r>
            <a:r>
              <a:rPr lang="vi-VN" sz="2000" b="1" dirty="0" err="1">
                <a:solidFill>
                  <a:srgbClr val="FF0000"/>
                </a:solidFill>
                <a:latin typeface="Times New Roman" pitchFamily="18" charset="0"/>
                <a:ea typeface="Roboto" panose="02000000000000000000" pitchFamily="2" charset="0"/>
                <a:cs typeface="Times New Roman" pitchFamily="18" charset="0"/>
              </a:rPr>
              <a:t>tách</a:t>
            </a:r>
            <a:r>
              <a:rPr lang="vi-VN" sz="2000" b="1" dirty="0">
                <a:solidFill>
                  <a:srgbClr val="FF0000"/>
                </a:solidFill>
                <a:latin typeface="Times New Roman" pitchFamily="18" charset="0"/>
                <a:ea typeface="Roboto" panose="02000000000000000000" pitchFamily="2" charset="0"/>
                <a:cs typeface="Times New Roman" pitchFamily="18" charset="0"/>
              </a:rPr>
              <a:t> muối ăn, </a:t>
            </a:r>
            <a:r>
              <a:rPr lang="vi-VN" sz="2000" b="1" dirty="0" err="1">
                <a:solidFill>
                  <a:srgbClr val="FF0000"/>
                </a:solidFill>
                <a:latin typeface="Times New Roman" pitchFamily="18" charset="0"/>
                <a:ea typeface="Roboto" panose="02000000000000000000" pitchFamily="2" charset="0"/>
                <a:cs typeface="Times New Roman" pitchFamily="18" charset="0"/>
              </a:rPr>
              <a:t>cát</a:t>
            </a:r>
            <a:r>
              <a:rPr lang="vi-VN" sz="2000" b="1" dirty="0">
                <a:solidFill>
                  <a:srgbClr val="FF0000"/>
                </a:solidFill>
                <a:latin typeface="Times New Roman" pitchFamily="18" charset="0"/>
                <a:ea typeface="Roboto" panose="02000000000000000000" pitchFamily="2" charset="0"/>
                <a:cs typeface="Times New Roman" pitchFamily="18" charset="0"/>
              </a:rPr>
              <a:t> </a:t>
            </a:r>
          </a:p>
          <a:p>
            <a:pPr lvl="0" algn="just">
              <a:spcAft>
                <a:spcPts val="300"/>
              </a:spcAft>
              <a:buSzPts val="1000"/>
              <a:tabLst>
                <a:tab pos="535305" algn="l"/>
              </a:tabLst>
            </a:pPr>
            <a:r>
              <a:rPr lang="vi-VN" sz="2000" b="1" dirty="0" err="1">
                <a:solidFill>
                  <a:srgbClr val="FF0000"/>
                </a:solidFill>
                <a:latin typeface="Times New Roman" pitchFamily="18" charset="0"/>
                <a:ea typeface="Roboto" panose="02000000000000000000" pitchFamily="2" charset="0"/>
                <a:cs typeface="Times New Roman" pitchFamily="18" charset="0"/>
              </a:rPr>
              <a:t>và</a:t>
            </a:r>
            <a:r>
              <a:rPr lang="vi-VN" sz="2000" b="1" dirty="0">
                <a:solidFill>
                  <a:srgbClr val="FF0000"/>
                </a:solidFill>
                <a:latin typeface="Times New Roman" pitchFamily="18" charset="0"/>
                <a:ea typeface="Roboto" panose="02000000000000000000" pitchFamily="2" charset="0"/>
                <a:cs typeface="Times New Roman" pitchFamily="18" charset="0"/>
              </a:rPr>
              <a:t> dầu ăn ra </a:t>
            </a:r>
            <a:r>
              <a:rPr lang="vi-VN" sz="2000" b="1" dirty="0" err="1">
                <a:solidFill>
                  <a:srgbClr val="FF0000"/>
                </a:solidFill>
                <a:latin typeface="Times New Roman" pitchFamily="18" charset="0"/>
                <a:ea typeface="Roboto" panose="02000000000000000000" pitchFamily="2" charset="0"/>
                <a:cs typeface="Times New Roman" pitchFamily="18" charset="0"/>
              </a:rPr>
              <a:t>hỏi</a:t>
            </a:r>
            <a:r>
              <a:rPr lang="vi-VN" sz="2000" b="1" dirty="0">
                <a:solidFill>
                  <a:srgbClr val="FF0000"/>
                </a:solidFill>
                <a:latin typeface="Times New Roman" pitchFamily="18" charset="0"/>
                <a:ea typeface="Roboto" panose="02000000000000000000" pitchFamily="2" charset="0"/>
                <a:cs typeface="Times New Roman" pitchFamily="18" charset="0"/>
              </a:rPr>
              <a:t> hỗn hợp?</a:t>
            </a:r>
          </a:p>
        </p:txBody>
      </p:sp>
      <p:sp>
        <p:nvSpPr>
          <p:cNvPr id="7" name="TextBox 6"/>
          <p:cNvSpPr txBox="1"/>
          <p:nvPr/>
        </p:nvSpPr>
        <p:spPr>
          <a:xfrm>
            <a:off x="2500298" y="3386086"/>
            <a:ext cx="114300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Cô</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cạn</a:t>
            </a:r>
            <a:endParaRPr lang="vi-VN" sz="2000" b="1" dirty="0">
              <a:solidFill>
                <a:srgbClr val="FF0000"/>
              </a:solidFill>
              <a:latin typeface="Times New Roman" pitchFamily="18" charset="0"/>
              <a:cs typeface="Times New Roman" pitchFamily="18" charset="0"/>
            </a:endParaRPr>
          </a:p>
        </p:txBody>
      </p:sp>
      <p:sp>
        <p:nvSpPr>
          <p:cNvPr id="8" name="TextBox 7"/>
          <p:cNvSpPr txBox="1"/>
          <p:nvPr/>
        </p:nvSpPr>
        <p:spPr>
          <a:xfrm>
            <a:off x="7643834" y="3357568"/>
            <a:ext cx="114300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Chiết</a:t>
            </a:r>
            <a:endParaRPr lang="vi-VN" sz="2000" b="1" dirty="0">
              <a:solidFill>
                <a:srgbClr val="FF0000"/>
              </a:solidFill>
              <a:latin typeface="Times New Roman" pitchFamily="18" charset="0"/>
              <a:cs typeface="Times New Roman" pitchFamily="18" charset="0"/>
            </a:endParaRPr>
          </a:p>
        </p:txBody>
      </p:sp>
      <p:sp>
        <p:nvSpPr>
          <p:cNvPr id="9" name="TextBox 8"/>
          <p:cNvSpPr txBox="1"/>
          <p:nvPr/>
        </p:nvSpPr>
        <p:spPr>
          <a:xfrm>
            <a:off x="5429256" y="3314648"/>
            <a:ext cx="785818"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Lọc</a:t>
            </a:r>
            <a:endParaRPr lang="vi-VN" sz="2000" b="1" dirty="0">
              <a:solidFill>
                <a:srgbClr val="FF0000"/>
              </a:solidFill>
              <a:latin typeface="Times New Roman" pitchFamily="18" charset="0"/>
              <a:cs typeface="Times New Roman" pitchFamily="18" charset="0"/>
            </a:endParaRPr>
          </a:p>
        </p:txBody>
      </p:sp>
      <p:pic>
        <p:nvPicPr>
          <p:cNvPr id="12" name="Picture 4" descr="11. Tách chất ra khỏi hỗn hợp - Hoc24"/>
          <p:cNvPicPr>
            <a:picLocks noChangeAspect="1" noChangeArrowheads="1"/>
          </p:cNvPicPr>
          <p:nvPr/>
        </p:nvPicPr>
        <p:blipFill>
          <a:blip r:embed="rId5"/>
          <a:srcRect/>
          <a:stretch>
            <a:fillRect/>
          </a:stretch>
        </p:blipFill>
        <p:spPr bwMode="auto">
          <a:xfrm>
            <a:off x="1857355" y="3710212"/>
            <a:ext cx="2643207" cy="1361868"/>
          </a:xfrm>
          <a:prstGeom prst="rect">
            <a:avLst/>
          </a:prstGeom>
          <a:noFill/>
        </p:spPr>
      </p:pic>
      <p:pic>
        <p:nvPicPr>
          <p:cNvPr id="14" name="Picture 6" descr="11. Tách chất ra khỏi hỗn hợp - Hoc24"/>
          <p:cNvPicPr>
            <a:picLocks noChangeAspect="1" noChangeArrowheads="1"/>
          </p:cNvPicPr>
          <p:nvPr/>
        </p:nvPicPr>
        <p:blipFill>
          <a:blip r:embed="rId6" cstate="print"/>
          <a:srcRect/>
          <a:stretch>
            <a:fillRect/>
          </a:stretch>
        </p:blipFill>
        <p:spPr bwMode="auto">
          <a:xfrm>
            <a:off x="7358082" y="3714758"/>
            <a:ext cx="1513965" cy="1428742"/>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646"/>
    </mc:Choice>
    <mc:Fallback xmlns="">
      <p:transition spd="slow" advTm="56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6047337"/>
              </p:ext>
            </p:extLst>
          </p:nvPr>
        </p:nvGraphicFramePr>
        <p:xfrm>
          <a:off x="297181" y="1214428"/>
          <a:ext cx="8458200" cy="3962400"/>
        </p:xfrm>
        <a:graphic>
          <a:graphicData uri="http://schemas.openxmlformats.org/drawingml/2006/table">
            <a:tbl>
              <a:tblPr firstRow="1" firstCol="1" bandRow="1">
                <a:tableStyleId>{5C22544A-7EE6-4342-B048-85BDC9FD1C3A}</a:tableStyleId>
              </a:tblPr>
              <a:tblGrid>
                <a:gridCol w="1470660">
                  <a:extLst>
                    <a:ext uri="{9D8B030D-6E8A-4147-A177-3AD203B41FA5}">
                      <a16:colId xmlns:a16="http://schemas.microsoft.com/office/drawing/2014/main" val="3927310734"/>
                    </a:ext>
                  </a:extLst>
                </a:gridCol>
                <a:gridCol w="1973579">
                  <a:extLst>
                    <a:ext uri="{9D8B030D-6E8A-4147-A177-3AD203B41FA5}">
                      <a16:colId xmlns:a16="http://schemas.microsoft.com/office/drawing/2014/main" val="4203497743"/>
                    </a:ext>
                  </a:extLst>
                </a:gridCol>
                <a:gridCol w="5013961">
                  <a:extLst>
                    <a:ext uri="{9D8B030D-6E8A-4147-A177-3AD203B41FA5}">
                      <a16:colId xmlns:a16="http://schemas.microsoft.com/office/drawing/2014/main" val="193175198"/>
                    </a:ext>
                  </a:extLst>
                </a:gridCol>
              </a:tblGrid>
              <a:tr h="640080">
                <a:tc>
                  <a:txBody>
                    <a:bodyPr/>
                    <a:lstStyle/>
                    <a:p>
                      <a:pPr algn="ctr">
                        <a:spcBef>
                          <a:spcPts val="600"/>
                        </a:spcBef>
                        <a:spcAft>
                          <a:spcPts val="600"/>
                        </a:spcAft>
                      </a:pPr>
                      <a:r>
                        <a:rPr lang="en-US" sz="2100" dirty="0" err="1">
                          <a:effectLst/>
                          <a:latin typeface="Times New Roman" pitchFamily="18" charset="0"/>
                          <a:cs typeface="Times New Roman" pitchFamily="18" charset="0"/>
                        </a:rPr>
                        <a:t>Phương</a:t>
                      </a:r>
                      <a:r>
                        <a:rPr lang="en-US" sz="2100" dirty="0">
                          <a:effectLst/>
                          <a:latin typeface="Times New Roman" pitchFamily="18" charset="0"/>
                          <a:cs typeface="Times New Roman" pitchFamily="18" charset="0"/>
                        </a:rPr>
                        <a:t> </a:t>
                      </a:r>
                      <a:endParaRPr lang="vi-VN" sz="2100" dirty="0">
                        <a:effectLst/>
                        <a:latin typeface="Times New Roman" pitchFamily="18" charset="0"/>
                        <a:cs typeface="Times New Roman" pitchFamily="18" charset="0"/>
                      </a:endParaRPr>
                    </a:p>
                    <a:p>
                      <a:pPr algn="ctr">
                        <a:spcBef>
                          <a:spcPts val="600"/>
                        </a:spcBef>
                        <a:spcAft>
                          <a:spcPts val="600"/>
                        </a:spcAft>
                      </a:pPr>
                      <a:r>
                        <a:rPr lang="en-US" sz="2100" dirty="0" err="1">
                          <a:effectLst/>
                          <a:latin typeface="Times New Roman" pitchFamily="18" charset="0"/>
                          <a:cs typeface="Times New Roman" pitchFamily="18" charset="0"/>
                        </a:rPr>
                        <a:t>pháp</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tách</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B w="12700" cap="flat" cmpd="sng" algn="ctr">
                      <a:solidFill>
                        <a:schemeClr val="tx1"/>
                      </a:solidFill>
                      <a:prstDash val="solid"/>
                      <a:round/>
                      <a:headEnd type="none" w="med" len="med"/>
                      <a:tailEnd type="none" w="med" len="med"/>
                    </a:lnB>
                  </a:tcPr>
                </a:tc>
                <a:tc rowSpan="5">
                  <a:txBody>
                    <a:bodyPr/>
                    <a:lstStyle/>
                    <a:p>
                      <a:pPr algn="ctr">
                        <a:spcBef>
                          <a:spcPts val="600"/>
                        </a:spcBef>
                        <a:spcAft>
                          <a:spcPts val="600"/>
                        </a:spcAft>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600"/>
                        </a:spcAft>
                      </a:pPr>
                      <a:r>
                        <a:rPr lang="en-US" sz="2100" dirty="0" err="1">
                          <a:effectLst/>
                          <a:latin typeface="Times New Roman" pitchFamily="18" charset="0"/>
                          <a:cs typeface="Times New Roman" pitchFamily="18" charset="0"/>
                        </a:rPr>
                        <a:t>Loại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hỗn</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hợp</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579679"/>
                  </a:ext>
                </a:extLst>
              </a:tr>
              <a:tr h="640080">
                <a:tc>
                  <a:txBody>
                    <a:bodyPr/>
                    <a:lstStyle/>
                    <a:p>
                      <a:pPr marL="342900" lvl="0" indent="-342900">
                        <a:spcBef>
                          <a:spcPts val="600"/>
                        </a:spcBef>
                        <a:spcAft>
                          <a:spcPts val="600"/>
                        </a:spcAft>
                        <a:buFont typeface="+mj-lt"/>
                        <a:buAutoNum type="alphaUcPeriod"/>
                        <a:tabLst>
                          <a:tab pos="171450" algn="l"/>
                        </a:tabLst>
                      </a:pPr>
                      <a:r>
                        <a:rPr lang="en-US" sz="2100" dirty="0">
                          <a:solidFill>
                            <a:schemeClr val="tx1"/>
                          </a:solidFill>
                          <a:effectLst/>
                          <a:latin typeface="Times New Roman" pitchFamily="18" charset="0"/>
                          <a:cs typeface="Times New Roman" pitchFamily="18" charset="0"/>
                        </a:rPr>
                        <a:t> </a:t>
                      </a:r>
                      <a:r>
                        <a:rPr lang="en-US" sz="2100" dirty="0" err="1">
                          <a:solidFill>
                            <a:schemeClr val="tx1"/>
                          </a:solidFill>
                          <a:effectLst/>
                          <a:latin typeface="Times New Roman" pitchFamily="18" charset="0"/>
                          <a:cs typeface="Times New Roman" pitchFamily="18" charset="0"/>
                        </a:rPr>
                        <a:t>Lọc</a:t>
                      </a:r>
                      <a:r>
                        <a:rPr lang="en-US" sz="21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spcBef>
                          <a:spcPts val="600"/>
                        </a:spcBef>
                        <a:spcAft>
                          <a:spcPts val="600"/>
                        </a:spcAft>
                        <a:buNone/>
                        <a:tabLst>
                          <a:tab pos="137160" algn="l"/>
                          <a:tab pos="241935" algn="l"/>
                        </a:tabLst>
                      </a:pPr>
                      <a:r>
                        <a:rPr lang="en-US" sz="2100" dirty="0">
                          <a:effectLst/>
                          <a:latin typeface="Times New Roman" pitchFamily="18" charset="0"/>
                          <a:cs typeface="Times New Roman" pitchFamily="18" charset="0"/>
                        </a:rPr>
                        <a:t>1. </a:t>
                      </a:r>
                      <a:r>
                        <a:rPr lang="en-US" sz="2100" dirty="0" err="1">
                          <a:effectLst/>
                          <a:latin typeface="Times New Roman" pitchFamily="18" charset="0"/>
                          <a:cs typeface="Times New Roman" pitchFamily="18" charset="0"/>
                        </a:rPr>
                        <a:t>Tách</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các</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chất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lỏng</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ra</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khỏi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hỗn</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hợp</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lỏng</a:t>
                      </a:r>
                      <a:r>
                        <a:rPr lang="en-US" sz="2100" dirty="0">
                          <a:effectLst/>
                          <a:latin typeface="Times New Roman" pitchFamily="18" charset="0"/>
                          <a:cs typeface="Times New Roman" pitchFamily="18" charset="0"/>
                        </a:rPr>
                        <a:t> </a:t>
                      </a:r>
                    </a:p>
                    <a:p>
                      <a:pPr marL="457200" indent="-457200">
                        <a:spcBef>
                          <a:spcPts val="600"/>
                        </a:spcBef>
                        <a:spcAft>
                          <a:spcPts val="600"/>
                        </a:spcAft>
                        <a:buNone/>
                        <a:tabLst>
                          <a:tab pos="137160" algn="l"/>
                          <a:tab pos="241935" algn="l"/>
                        </a:tabLst>
                      </a:pPr>
                      <a:r>
                        <a:rPr lang="en-US" sz="2100" dirty="0" err="1">
                          <a:effectLst/>
                          <a:latin typeface="Times New Roman" pitchFamily="18" charset="0"/>
                          <a:cs typeface="Times New Roman" pitchFamily="18" charset="0"/>
                        </a:rPr>
                        <a:t>không</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đồng</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nhất</a:t>
                      </a:r>
                      <a:r>
                        <a:rPr lang="en-US" sz="2100" dirty="0">
                          <a:effectLst/>
                          <a:latin typeface="Times New Roman" pitchFamily="18" charset="0"/>
                          <a:cs typeface="Times New Roman" pitchFamily="18" charset="0"/>
                        </a:rPr>
                        <a:t>.</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833251"/>
                  </a:ext>
                </a:extLst>
              </a:tr>
              <a:tr h="640080">
                <a:tc>
                  <a:txBody>
                    <a:bodyPr/>
                    <a:lstStyle/>
                    <a:p>
                      <a:pPr marL="0" lvl="0" indent="0">
                        <a:spcBef>
                          <a:spcPts val="600"/>
                        </a:spcBef>
                        <a:spcAft>
                          <a:spcPts val="600"/>
                        </a:spcAft>
                        <a:buFont typeface="+mj-lt"/>
                        <a:buNone/>
                        <a:tabLst>
                          <a:tab pos="171450" algn="l"/>
                        </a:tabLst>
                      </a:pPr>
                      <a:r>
                        <a:rPr lang="en-US" sz="2100" dirty="0">
                          <a:solidFill>
                            <a:schemeClr val="tx1"/>
                          </a:solidFill>
                          <a:effectLst/>
                          <a:latin typeface="Times New Roman" pitchFamily="18" charset="0"/>
                          <a:cs typeface="Times New Roman" pitchFamily="18" charset="0"/>
                        </a:rPr>
                        <a:t>B. </a:t>
                      </a:r>
                      <a:r>
                        <a:rPr lang="en-US" sz="2100" dirty="0" err="1">
                          <a:solidFill>
                            <a:schemeClr val="tx1"/>
                          </a:solidFill>
                          <a:effectLst/>
                          <a:latin typeface="Times New Roman" pitchFamily="18" charset="0"/>
                          <a:cs typeface="Times New Roman" pitchFamily="18" charset="0"/>
                        </a:rPr>
                        <a:t>Cô</a:t>
                      </a:r>
                      <a:r>
                        <a:rPr lang="en-US" sz="2100" dirty="0">
                          <a:solidFill>
                            <a:schemeClr val="tx1"/>
                          </a:solidFill>
                          <a:effectLst/>
                          <a:latin typeface="Times New Roman" pitchFamily="18" charset="0"/>
                          <a:cs typeface="Times New Roman" pitchFamily="18" charset="0"/>
                        </a:rPr>
                        <a:t> </a:t>
                      </a:r>
                      <a:r>
                        <a:rPr lang="en-US" sz="2100" dirty="0" err="1">
                          <a:solidFill>
                            <a:schemeClr val="tx1"/>
                          </a:solidFill>
                          <a:effectLst/>
                          <a:latin typeface="Times New Roman" pitchFamily="18" charset="0"/>
                          <a:cs typeface="Times New Roman" pitchFamily="18" charset="0"/>
                        </a:rPr>
                        <a:t>cạn</a:t>
                      </a:r>
                      <a:r>
                        <a:rPr lang="en-US" sz="21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600"/>
                        </a:spcAft>
                        <a:tabLst>
                          <a:tab pos="137160" algn="l"/>
                          <a:tab pos="241935" algn="l"/>
                        </a:tabLst>
                      </a:pPr>
                      <a:r>
                        <a:rPr lang="en-US" sz="2100" dirty="0">
                          <a:effectLst/>
                          <a:latin typeface="Times New Roman" pitchFamily="18" charset="0"/>
                          <a:cs typeface="Times New Roman" pitchFamily="18" charset="0"/>
                        </a:rPr>
                        <a:t>2. </a:t>
                      </a:r>
                      <a:r>
                        <a:rPr lang="en-US" sz="2100" dirty="0" err="1">
                          <a:effectLst/>
                          <a:latin typeface="Times New Roman" pitchFamily="18" charset="0"/>
                          <a:cs typeface="Times New Roman" pitchFamily="18" charset="0"/>
                        </a:rPr>
                        <a:t>Dùng</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để</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tách</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một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số</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chất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lỏng</a:t>
                      </a:r>
                      <a:r>
                        <a:rPr lang="en-US" sz="2100" dirty="0">
                          <a:effectLst/>
                          <a:latin typeface="Times New Roman" pitchFamily="18" charset="0"/>
                          <a:cs typeface="Times New Roman" pitchFamily="18" charset="0"/>
                        </a:rPr>
                        <a:t> (tan </a:t>
                      </a:r>
                      <a:r>
                        <a:rPr lang="en-US" sz="2100" dirty="0" err="1">
                          <a:effectLst/>
                          <a:latin typeface="Times New Roman" pitchFamily="18" charset="0"/>
                          <a:cs typeface="Times New Roman" pitchFamily="18" charset="0"/>
                        </a:rPr>
                        <a:t>vào</a:t>
                      </a:r>
                      <a:r>
                        <a:rPr lang="en-US" sz="2100" dirty="0">
                          <a:effectLst/>
                          <a:latin typeface="Times New Roman" pitchFamily="18" charset="0"/>
                          <a:cs typeface="Times New Roman" pitchFamily="18" charset="0"/>
                        </a:rPr>
                        <a:t> </a:t>
                      </a:r>
                      <a:endParaRPr lang="vi-VN" sz="2100" dirty="0">
                        <a:effectLst/>
                        <a:latin typeface="Times New Roman" pitchFamily="18" charset="0"/>
                        <a:cs typeface="Times New Roman" pitchFamily="18" charset="0"/>
                      </a:endParaRPr>
                    </a:p>
                    <a:p>
                      <a:pPr marL="0" indent="0">
                        <a:spcBef>
                          <a:spcPts val="600"/>
                        </a:spcBef>
                        <a:spcAft>
                          <a:spcPts val="600"/>
                        </a:spcAft>
                        <a:tabLst>
                          <a:tab pos="137160" algn="l"/>
                          <a:tab pos="241935" algn="l"/>
                        </a:tabLst>
                      </a:pPr>
                      <a:r>
                        <a:rPr lang="en-US" sz="2100" dirty="0" err="1">
                          <a:effectLst/>
                          <a:latin typeface="Times New Roman" pitchFamily="18" charset="0"/>
                          <a:cs typeface="Times New Roman" pitchFamily="18" charset="0"/>
                        </a:rPr>
                        <a:t>nhau</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có</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nhiệt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độ</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sôi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khác</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nhau</a:t>
                      </a:r>
                      <a:r>
                        <a:rPr lang="en-US" sz="2100" dirty="0">
                          <a:effectLst/>
                          <a:latin typeface="Times New Roman" pitchFamily="18" charset="0"/>
                          <a:cs typeface="Times New Roman" pitchFamily="18" charset="0"/>
                        </a:rPr>
                        <a:t>.</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350707"/>
                  </a:ext>
                </a:extLst>
              </a:tr>
              <a:tr h="640080">
                <a:tc>
                  <a:txBody>
                    <a:bodyPr/>
                    <a:lstStyle/>
                    <a:p>
                      <a:pPr marL="0" lvl="0" indent="0">
                        <a:spcBef>
                          <a:spcPts val="600"/>
                        </a:spcBef>
                        <a:spcAft>
                          <a:spcPts val="600"/>
                        </a:spcAft>
                        <a:buFont typeface="+mj-lt"/>
                        <a:buNone/>
                        <a:tabLst>
                          <a:tab pos="171450" algn="l"/>
                        </a:tabLst>
                      </a:pPr>
                      <a:r>
                        <a:rPr lang="en-US" sz="2100" dirty="0">
                          <a:solidFill>
                            <a:schemeClr val="tx1"/>
                          </a:solidFill>
                          <a:effectLst/>
                          <a:latin typeface="Times New Roman" pitchFamily="18" charset="0"/>
                          <a:cs typeface="Times New Roman" pitchFamily="18" charset="0"/>
                        </a:rPr>
                        <a:t>C. </a:t>
                      </a:r>
                      <a:r>
                        <a:rPr lang="en-US" sz="2100" dirty="0" err="1">
                          <a:solidFill>
                            <a:schemeClr val="tx1"/>
                          </a:solidFill>
                          <a:effectLst/>
                          <a:latin typeface="Times New Roman" pitchFamily="18" charset="0"/>
                          <a:cs typeface="Times New Roman" pitchFamily="18" charset="0"/>
                        </a:rPr>
                        <a:t>Chiết</a:t>
                      </a:r>
                      <a:r>
                        <a:rPr lang="en-US" sz="21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tabLst>
                          <a:tab pos="137160" algn="l"/>
                          <a:tab pos="241935" algn="l"/>
                        </a:tabLst>
                      </a:pPr>
                      <a:r>
                        <a:rPr lang="en-US" sz="2100" dirty="0">
                          <a:effectLst/>
                          <a:latin typeface="Times New Roman" pitchFamily="18" charset="0"/>
                          <a:cs typeface="Times New Roman" pitchFamily="18" charset="0"/>
                        </a:rPr>
                        <a:t>3. </a:t>
                      </a:r>
                      <a:r>
                        <a:rPr lang="en-US" sz="2100" dirty="0" err="1">
                          <a:effectLst/>
                          <a:latin typeface="Times New Roman" pitchFamily="18" charset="0"/>
                          <a:cs typeface="Times New Roman" pitchFamily="18" charset="0"/>
                        </a:rPr>
                        <a:t>Tách</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chất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rắn</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không</a:t>
                      </a:r>
                      <a:r>
                        <a:rPr lang="en-US" sz="2100" dirty="0">
                          <a:effectLst/>
                          <a:latin typeface="Times New Roman" pitchFamily="18" charset="0"/>
                          <a:cs typeface="Times New Roman" pitchFamily="18" charset="0"/>
                        </a:rPr>
                        <a:t> tan </a:t>
                      </a:r>
                      <a:r>
                        <a:rPr lang="en-US" sz="2100" dirty="0" err="1">
                          <a:effectLst/>
                          <a:latin typeface="Times New Roman" pitchFamily="18" charset="0"/>
                          <a:cs typeface="Times New Roman" pitchFamily="18" charset="0"/>
                        </a:rPr>
                        <a:t>ra</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khỏi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hỗn</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hợp</a:t>
                      </a:r>
                      <a:r>
                        <a:rPr lang="en-US" sz="2100" dirty="0">
                          <a:effectLst/>
                          <a:latin typeface="Times New Roman" pitchFamily="18" charset="0"/>
                          <a:cs typeface="Times New Roman" pitchFamily="18" charset="0"/>
                        </a:rPr>
                        <a:t> </a:t>
                      </a:r>
                    </a:p>
                    <a:p>
                      <a:pPr>
                        <a:spcBef>
                          <a:spcPts val="600"/>
                        </a:spcBef>
                        <a:spcAft>
                          <a:spcPts val="600"/>
                        </a:spcAft>
                        <a:tabLst>
                          <a:tab pos="137160" algn="l"/>
                          <a:tab pos="241935" algn="l"/>
                        </a:tabLst>
                      </a:pPr>
                      <a:r>
                        <a:rPr lang="en-US" sz="2100" dirty="0" err="1">
                          <a:effectLst/>
                          <a:latin typeface="Times New Roman" pitchFamily="18" charset="0"/>
                          <a:cs typeface="Times New Roman" pitchFamily="18" charset="0"/>
                        </a:rPr>
                        <a:t>lỏng</a:t>
                      </a:r>
                      <a:r>
                        <a:rPr lang="en-US" sz="2100" dirty="0">
                          <a:effectLst/>
                          <a:latin typeface="Times New Roman" pitchFamily="18" charset="0"/>
                          <a:cs typeface="Times New Roman" pitchFamily="18" charset="0"/>
                        </a:rPr>
                        <a:t>.</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182348"/>
                  </a:ext>
                </a:extLst>
              </a:tr>
              <a:tr h="642481">
                <a:tc>
                  <a:txBody>
                    <a:bodyPr/>
                    <a:lstStyle/>
                    <a:p>
                      <a:pPr>
                        <a:spcBef>
                          <a:spcPts val="600"/>
                        </a:spcBef>
                        <a:spcAft>
                          <a:spcPts val="600"/>
                        </a:spcAft>
                      </a:pPr>
                      <a:r>
                        <a:rPr lang="en-US" sz="2100" dirty="0">
                          <a:solidFill>
                            <a:schemeClr val="tx1"/>
                          </a:solidFill>
                          <a:effectLst/>
                          <a:latin typeface="Arial" panose="020B0604020202020204" pitchFamily="34" charset="0"/>
                          <a:cs typeface="Arial" panose="020B0604020202020204" pitchFamily="34" charset="0"/>
                        </a:rPr>
                        <a:t> </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tabLst>
                          <a:tab pos="137160" algn="l"/>
                          <a:tab pos="241935" algn="l"/>
                        </a:tabLst>
                      </a:pPr>
                      <a:r>
                        <a:rPr lang="en-US" sz="2100" dirty="0">
                          <a:effectLst/>
                          <a:latin typeface="Times New Roman" pitchFamily="18" charset="0"/>
                          <a:cs typeface="Times New Roman" pitchFamily="18" charset="0"/>
                        </a:rPr>
                        <a:t>4. </a:t>
                      </a:r>
                      <a:r>
                        <a:rPr lang="en-US" sz="2100" dirty="0" err="1">
                          <a:effectLst/>
                          <a:latin typeface="Times New Roman" pitchFamily="18" charset="0"/>
                          <a:cs typeface="Times New Roman" pitchFamily="18" charset="0"/>
                        </a:rPr>
                        <a:t>Tách</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chất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rắn</a:t>
                      </a:r>
                      <a:r>
                        <a:rPr lang="en-US" sz="2100" dirty="0">
                          <a:effectLst/>
                          <a:latin typeface="Times New Roman" pitchFamily="18" charset="0"/>
                          <a:cs typeface="Times New Roman" pitchFamily="18" charset="0"/>
                        </a:rPr>
                        <a:t> tan (</a:t>
                      </a:r>
                      <a:r>
                        <a:rPr lang="en-US" sz="2100" dirty="0" err="1">
                          <a:effectLst/>
                          <a:latin typeface="Times New Roman" pitchFamily="18" charset="0"/>
                          <a:cs typeface="Times New Roman" pitchFamily="18" charset="0"/>
                        </a:rPr>
                        <a:t>không</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hóa</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hơi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khi</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gặp</a:t>
                      </a:r>
                      <a:r>
                        <a:rPr lang="en-US" sz="2100" dirty="0">
                          <a:effectLst/>
                          <a:latin typeface="Times New Roman" pitchFamily="18" charset="0"/>
                          <a:cs typeface="Times New Roman" pitchFamily="18" charset="0"/>
                        </a:rPr>
                        <a:t> </a:t>
                      </a:r>
                    </a:p>
                    <a:p>
                      <a:pPr>
                        <a:spcBef>
                          <a:spcPts val="600"/>
                        </a:spcBef>
                        <a:spcAft>
                          <a:spcPts val="600"/>
                        </a:spcAft>
                        <a:tabLst>
                          <a:tab pos="137160" algn="l"/>
                          <a:tab pos="241935" algn="l"/>
                        </a:tabLst>
                      </a:pPr>
                      <a:r>
                        <a:rPr lang="en-US" sz="2100" dirty="0" err="1">
                          <a:effectLst/>
                          <a:latin typeface="Times New Roman" pitchFamily="18" charset="0"/>
                          <a:cs typeface="Times New Roman" pitchFamily="18" charset="0"/>
                        </a:rPr>
                        <a:t>nhiệt</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độ</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cao</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ra</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khỏi</a:t>
                      </a:r>
                      <a:r>
                        <a:rPr lang="en-US" sz="2100" dirty="0">
                          <a:effectLst/>
                          <a:latin typeface="Times New Roman" pitchFamily="18" charset="0"/>
                          <a:cs typeface="Times New Roman" pitchFamily="18" charset="0"/>
                        </a:rPr>
                        <a:t> dung </a:t>
                      </a:r>
                      <a:r>
                        <a:rPr lang="en-US" sz="2100" dirty="0" err="1">
                          <a:effectLst/>
                          <a:latin typeface="Times New Roman" pitchFamily="18" charset="0"/>
                          <a:cs typeface="Times New Roman" pitchFamily="18" charset="0"/>
                        </a:rPr>
                        <a:t>dịch</a:t>
                      </a:r>
                      <a:r>
                        <a:rPr lang="en-US" sz="2100" dirty="0">
                          <a:effectLst/>
                          <a:latin typeface="Times New Roman" pitchFamily="18" charset="0"/>
                          <a:cs typeface="Times New Roman" pitchFamily="18" charset="0"/>
                        </a:rPr>
                        <a:t> </a:t>
                      </a:r>
                      <a:r>
                        <a:rPr lang="en-US" sz="2100" dirty="0" err="1">
                          <a:effectLst/>
                          <a:latin typeface="Times New Roman" pitchFamily="18" charset="0"/>
                          <a:cs typeface="Times New Roman" pitchFamily="18" charset="0"/>
                        </a:rPr>
                        <a:t>lỏng</a:t>
                      </a:r>
                      <a:r>
                        <a:rPr lang="en-US" sz="2100" dirty="0">
                          <a:effectLst/>
                          <a:latin typeface="Times New Roman" pitchFamily="18" charset="0"/>
                          <a:cs typeface="Times New Roman" pitchFamily="18" charset="0"/>
                        </a:rPr>
                        <a:t>. </a:t>
                      </a:r>
                      <a:endParaRPr lang="en-US" sz="2400" dirty="0">
                        <a:solidFill>
                          <a:srgbClr val="000000"/>
                        </a:solidFill>
                        <a:effectLst/>
                        <a:latin typeface="Times New Roman" pitchFamily="18" charset="0"/>
                        <a:ea typeface="Calibri" panose="020F0502020204030204"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023398"/>
                  </a:ext>
                </a:extLst>
              </a:tr>
            </a:tbl>
          </a:graphicData>
        </a:graphic>
      </p:graphicFrame>
      <p:sp>
        <p:nvSpPr>
          <p:cNvPr id="11" name="Rectangle 10"/>
          <p:cNvSpPr/>
          <p:nvPr/>
        </p:nvSpPr>
        <p:spPr>
          <a:xfrm>
            <a:off x="1813560" y="1347614"/>
            <a:ext cx="1822336" cy="3559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3" name="Straight Connector 12"/>
          <p:cNvCxnSpPr/>
          <p:nvPr/>
        </p:nvCxnSpPr>
        <p:spPr>
          <a:xfrm>
            <a:off x="1785918" y="2357436"/>
            <a:ext cx="1928826" cy="12858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3124200"/>
            <a:ext cx="1981200" cy="1333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52600" y="2468880"/>
            <a:ext cx="1981200" cy="13182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14348" y="487906"/>
            <a:ext cx="8322148" cy="369332"/>
          </a:xfrm>
          <a:prstGeom prst="rect">
            <a:avLst/>
          </a:prstGeom>
        </p:spPr>
        <p:txBody>
          <a:bodyPr wrap="square">
            <a:spAutoFit/>
          </a:bodyPr>
          <a:lstStyle/>
          <a:p>
            <a:pPr algn="ctr" defTabSz="685800" latinLnBrk="0">
              <a:tabLst>
                <a:tab pos="102394" algn="l"/>
                <a:tab pos="180975" algn="l"/>
              </a:tabLst>
            </a:pPr>
            <a:r>
              <a:rPr lang="en-US" altLang="en-US" b="1" dirty="0" err="1">
                <a:solidFill>
                  <a:srgbClr val="FF0000"/>
                </a:solidFill>
                <a:latin typeface="Times New Roman" pitchFamily="18" charset="0"/>
                <a:ea typeface="Calibri" panose="020F0502020204030204" pitchFamily="34" charset="0"/>
                <a:cs typeface="Times New Roman" pitchFamily="18" charset="0"/>
              </a:rPr>
              <a:t>Chọn</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phương</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pháp</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tách</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chất</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phù</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hợp</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với</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đặc</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điểm</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của</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mỗi</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loại</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hỗn</a:t>
            </a:r>
            <a:r>
              <a:rPr lang="en-US" altLang="en-US" b="1" dirty="0">
                <a:solidFill>
                  <a:srgbClr val="FF0000"/>
                </a:solidFill>
                <a:latin typeface="Times New Roman" pitchFamily="18" charset="0"/>
                <a:ea typeface="Calibri" panose="020F0502020204030204" pitchFamily="34" charset="0"/>
                <a:cs typeface="Times New Roman" pitchFamily="18" charset="0"/>
              </a:rPr>
              <a:t> </a:t>
            </a:r>
            <a:r>
              <a:rPr lang="en-US" altLang="en-US" b="1" dirty="0" err="1">
                <a:solidFill>
                  <a:srgbClr val="FF0000"/>
                </a:solidFill>
                <a:latin typeface="Times New Roman" pitchFamily="18" charset="0"/>
                <a:ea typeface="Calibri" panose="020F0502020204030204" pitchFamily="34" charset="0"/>
                <a:cs typeface="Times New Roman" pitchFamily="18" charset="0"/>
              </a:rPr>
              <a:t>hợp</a:t>
            </a:r>
            <a:r>
              <a:rPr lang="en-US" altLang="en-US" b="1" dirty="0">
                <a:solidFill>
                  <a:srgbClr val="FF0000"/>
                </a:solidFill>
                <a:latin typeface="Times New Roman" pitchFamily="18" charset="0"/>
                <a:ea typeface="Calibri" panose="020F0502020204030204" pitchFamily="34" charset="0"/>
                <a:cs typeface="Times New Roman" pitchFamily="18" charset="0"/>
              </a:rPr>
              <a:t>. </a:t>
            </a:r>
            <a:endParaRPr lang="en-US" altLang="en-US" sz="27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77723813"/>
      </p:ext>
    </p:extLst>
  </p:cSld>
  <p:clrMapOvr>
    <a:masterClrMapping/>
  </p:clrMapOvr>
  <mc:AlternateContent xmlns:mc="http://schemas.openxmlformats.org/markup-compatibility/2006" xmlns:p14="http://schemas.microsoft.com/office/powerpoint/2010/main">
    <mc:Choice Requires="p14">
      <p:transition spd="slow" p14:dur="2000" advTm="41048"/>
    </mc:Choice>
    <mc:Fallback xmlns="">
      <p:transition spd="slow" advTm="41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Thiếu hồng cầu nhỏ - Những ai có nguy cơ mắc phải? - Mamamy"/>
          <p:cNvSpPr>
            <a:spLocks noChangeAspect="1" noChangeArrowheads="1"/>
          </p:cNvSpPr>
          <p:nvPr/>
        </p:nvSpPr>
        <p:spPr bwMode="auto">
          <a:xfrm>
            <a:off x="1077926" y="18964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12"/>
          <p:cNvGrpSpPr/>
          <p:nvPr/>
        </p:nvGrpSpPr>
        <p:grpSpPr>
          <a:xfrm>
            <a:off x="140472" y="461832"/>
            <a:ext cx="9003527" cy="4542429"/>
            <a:chOff x="1385446" y="553835"/>
            <a:chExt cx="13422837" cy="3714510"/>
          </a:xfrm>
        </p:grpSpPr>
        <p:sp>
          <p:nvSpPr>
            <p:cNvPr id="14" name="Rounded Rectangle 13"/>
            <p:cNvSpPr/>
            <p:nvPr/>
          </p:nvSpPr>
          <p:spPr>
            <a:xfrm>
              <a:off x="1385446" y="553835"/>
              <a:ext cx="13422837" cy="37145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latin typeface="Times New Roman" pitchFamily="18" charset="0"/>
                <a:cs typeface="Times New Roman" pitchFamily="18" charset="0"/>
              </a:endParaRPr>
            </a:p>
          </p:txBody>
        </p:sp>
        <p:sp>
          <p:nvSpPr>
            <p:cNvPr id="15" name="Rounded Rectangle 14"/>
            <p:cNvSpPr/>
            <p:nvPr/>
          </p:nvSpPr>
          <p:spPr>
            <a:xfrm>
              <a:off x="5850765" y="655138"/>
              <a:ext cx="8688181" cy="3515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2000" dirty="0">
                <a:solidFill>
                  <a:srgbClr val="002060"/>
                </a:solidFill>
                <a:latin typeface="Times New Roman" pitchFamily="18" charset="0"/>
                <a:cs typeface="Times New Roman" pitchFamily="18" charset="0"/>
              </a:endParaRPr>
            </a:p>
            <a:p>
              <a:endParaRPr lang="vi-VN" sz="2000" dirty="0">
                <a:solidFill>
                  <a:srgbClr val="002060"/>
                </a:solidFill>
                <a:latin typeface="Times New Roman" pitchFamily="18" charset="0"/>
                <a:cs typeface="Times New Roman" pitchFamily="18" charset="0"/>
              </a:endParaRPr>
            </a:p>
            <a:p>
              <a:endParaRPr lang="en-US" sz="2000" dirty="0">
                <a:solidFill>
                  <a:srgbClr val="002060"/>
                </a:solidFill>
                <a:latin typeface="Times New Roman" pitchFamily="18" charset="0"/>
                <a:cs typeface="Times New Roman" pitchFamily="18" charset="0"/>
              </a:endParaRPr>
            </a:p>
            <a:p>
              <a:endParaRPr lang="vi-VN" sz="2000" dirty="0">
                <a:solidFill>
                  <a:srgbClr val="002060"/>
                </a:solidFill>
                <a:latin typeface="Times New Roman" pitchFamily="18" charset="0"/>
                <a:cs typeface="Times New Roman" pitchFamily="18" charset="0"/>
              </a:endParaRPr>
            </a:p>
          </p:txBody>
        </p:sp>
      </p:grpSp>
      <p:sp>
        <p:nvSpPr>
          <p:cNvPr id="2" name="TextBox 1"/>
          <p:cNvSpPr txBox="1"/>
          <p:nvPr/>
        </p:nvSpPr>
        <p:spPr>
          <a:xfrm>
            <a:off x="3548481" y="167"/>
            <a:ext cx="208754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KẾT LUẬN</a:t>
            </a:r>
          </a:p>
        </p:txBody>
      </p:sp>
      <p:sp>
        <p:nvSpPr>
          <p:cNvPr id="7" name="Rectangle 6"/>
          <p:cNvSpPr/>
          <p:nvPr/>
        </p:nvSpPr>
        <p:spPr>
          <a:xfrm>
            <a:off x="285720" y="1714494"/>
            <a:ext cx="1643074" cy="1938992"/>
          </a:xfrm>
          <a:prstGeom prst="rect">
            <a:avLst/>
          </a:prstGeom>
        </p:spPr>
        <p:txBody>
          <a:bodyPr wrap="square">
            <a:spAutoFit/>
          </a:bodyPr>
          <a:lstStyle/>
          <a:p>
            <a:r>
              <a:rPr lang="vi-VN" sz="2000" b="1" dirty="0">
                <a:solidFill>
                  <a:srgbClr val="002060"/>
                </a:solidFill>
                <a:latin typeface="Times New Roman" pitchFamily="18" charset="0"/>
                <a:cs typeface="Times New Roman" pitchFamily="18" charset="0"/>
              </a:rPr>
              <a:t>Một số </a:t>
            </a:r>
          </a:p>
          <a:p>
            <a:r>
              <a:rPr lang="vi-VN" sz="2000" b="1" dirty="0">
                <a:solidFill>
                  <a:srgbClr val="002060"/>
                </a:solidFill>
                <a:latin typeface="Times New Roman" pitchFamily="18" charset="0"/>
                <a:cs typeface="Times New Roman" pitchFamily="18" charset="0"/>
              </a:rPr>
              <a:t>phương pháp vật lí thường </a:t>
            </a:r>
          </a:p>
          <a:p>
            <a:r>
              <a:rPr lang="vi-VN" sz="2000" b="1" dirty="0">
                <a:solidFill>
                  <a:srgbClr val="002060"/>
                </a:solidFill>
                <a:latin typeface="Times New Roman" pitchFamily="18" charset="0"/>
                <a:cs typeface="Times New Roman" pitchFamily="18" charset="0"/>
              </a:rPr>
              <a:t>dùng để tách chất ra khỏi </a:t>
            </a:r>
          </a:p>
          <a:p>
            <a:r>
              <a:rPr lang="vi-VN" sz="2000" b="1" dirty="0">
                <a:solidFill>
                  <a:srgbClr val="002060"/>
                </a:solidFill>
                <a:latin typeface="Times New Roman" pitchFamily="18" charset="0"/>
                <a:cs typeface="Times New Roman" pitchFamily="18" charset="0"/>
              </a:rPr>
              <a:t>hỗn hợp : </a:t>
            </a:r>
            <a:endParaRPr lang="vi-VN" sz="2000" b="1" dirty="0"/>
          </a:p>
        </p:txBody>
      </p:sp>
      <p:pic>
        <p:nvPicPr>
          <p:cNvPr id="8" name="Picture 7" descr="CÔ CẠN.PNG"/>
          <p:cNvPicPr>
            <a:picLocks noChangeAspect="1"/>
          </p:cNvPicPr>
          <p:nvPr/>
        </p:nvPicPr>
        <p:blipFill>
          <a:blip r:embed="rId3"/>
          <a:stretch>
            <a:fillRect/>
          </a:stretch>
        </p:blipFill>
        <p:spPr>
          <a:xfrm>
            <a:off x="1857356" y="2285998"/>
            <a:ext cx="1214446" cy="1000132"/>
          </a:xfrm>
          <a:prstGeom prst="rect">
            <a:avLst/>
          </a:prstGeom>
        </p:spPr>
      </p:pic>
      <p:pic>
        <p:nvPicPr>
          <p:cNvPr id="9" name="Picture 8" descr="CHIẾT.PNG"/>
          <p:cNvPicPr>
            <a:picLocks noChangeAspect="1"/>
          </p:cNvPicPr>
          <p:nvPr/>
        </p:nvPicPr>
        <p:blipFill>
          <a:blip r:embed="rId4"/>
          <a:stretch>
            <a:fillRect/>
          </a:stretch>
        </p:blipFill>
        <p:spPr>
          <a:xfrm>
            <a:off x="1857356" y="3500444"/>
            <a:ext cx="1228897" cy="1286055"/>
          </a:xfrm>
          <a:prstGeom prst="rect">
            <a:avLst/>
          </a:prstGeom>
        </p:spPr>
      </p:pic>
      <p:pic>
        <p:nvPicPr>
          <p:cNvPr id="10" name="Picture 9" descr="LỌC.PNG"/>
          <p:cNvPicPr>
            <a:picLocks noChangeAspect="1"/>
          </p:cNvPicPr>
          <p:nvPr/>
        </p:nvPicPr>
        <p:blipFill>
          <a:blip r:embed="rId5"/>
          <a:stretch>
            <a:fillRect/>
          </a:stretch>
        </p:blipFill>
        <p:spPr>
          <a:xfrm>
            <a:off x="1857356" y="1000114"/>
            <a:ext cx="1143008" cy="1119410"/>
          </a:xfrm>
          <a:prstGeom prst="rect">
            <a:avLst/>
          </a:prstGeom>
        </p:spPr>
      </p:pic>
      <p:sp>
        <p:nvSpPr>
          <p:cNvPr id="6" name="Hộp Văn bản 5">
            <a:extLst>
              <a:ext uri="{FF2B5EF4-FFF2-40B4-BE49-F238E27FC236}">
                <a16:creationId xmlns:a16="http://schemas.microsoft.com/office/drawing/2014/main" id="{67575506-1333-4769-AA96-AAC963331A75}"/>
              </a:ext>
            </a:extLst>
          </p:cNvPr>
          <p:cNvSpPr txBox="1"/>
          <p:nvPr/>
        </p:nvSpPr>
        <p:spPr>
          <a:xfrm>
            <a:off x="3347864" y="1340063"/>
            <a:ext cx="5503098" cy="1015663"/>
          </a:xfrm>
          <a:prstGeom prst="rect">
            <a:avLst/>
          </a:prstGeom>
          <a:noFill/>
        </p:spPr>
        <p:txBody>
          <a:bodyPr wrap="square" rtlCol="0">
            <a:spAutoFit/>
          </a:bodyPr>
          <a:lstStyle/>
          <a:p>
            <a:pPr>
              <a:buFontTx/>
              <a:buChar char="-"/>
            </a:pPr>
            <a:r>
              <a:rPr lang="vi-VN" sz="2000" b="1" dirty="0">
                <a:solidFill>
                  <a:srgbClr val="002060"/>
                </a:solidFill>
                <a:latin typeface="Times New Roman" pitchFamily="18" charset="0"/>
                <a:cs typeface="Times New Roman" pitchFamily="18" charset="0"/>
              </a:rPr>
              <a:t>Phương </a:t>
            </a:r>
            <a:r>
              <a:rPr lang="vi-VN" sz="2000" b="1" dirty="0" err="1">
                <a:solidFill>
                  <a:srgbClr val="002060"/>
                </a:solidFill>
                <a:latin typeface="Times New Roman" pitchFamily="18" charset="0"/>
                <a:cs typeface="Times New Roman" pitchFamily="18" charset="0"/>
              </a:rPr>
              <a:t>pháp</a:t>
            </a:r>
            <a:r>
              <a:rPr lang="vi-VN"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lọc</a:t>
            </a:r>
            <a:r>
              <a:rPr lang="vi-VN" sz="2000" b="1"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Dùng</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để</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tách</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chất</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rắn</a:t>
            </a:r>
            <a:r>
              <a:rPr lang="vi-VN" sz="2000"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không </a:t>
            </a:r>
          </a:p>
          <a:p>
            <a:r>
              <a:rPr lang="vi-VN" sz="2000" b="1" dirty="0">
                <a:solidFill>
                  <a:srgbClr val="002060"/>
                </a:solidFill>
                <a:latin typeface="Times New Roman" pitchFamily="18" charset="0"/>
                <a:cs typeface="Times New Roman" pitchFamily="18" charset="0"/>
              </a:rPr>
              <a:t>tan </a:t>
            </a:r>
            <a:r>
              <a:rPr lang="vi-VN" sz="2000" dirty="0">
                <a:solidFill>
                  <a:srgbClr val="002060"/>
                </a:solidFill>
                <a:latin typeface="Times New Roman" pitchFamily="18" charset="0"/>
                <a:cs typeface="Times New Roman" pitchFamily="18" charset="0"/>
              </a:rPr>
              <a:t>ra </a:t>
            </a:r>
            <a:r>
              <a:rPr lang="vi-VN" sz="2000" dirty="0" err="1">
                <a:solidFill>
                  <a:srgbClr val="002060"/>
                </a:solidFill>
                <a:latin typeface="Times New Roman" pitchFamily="18" charset="0"/>
                <a:cs typeface="Times New Roman" pitchFamily="18" charset="0"/>
              </a:rPr>
              <a:t>khỏi</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hỗn</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hợp</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lỏng</a:t>
            </a:r>
            <a:r>
              <a:rPr lang="vi-VN" sz="2000" dirty="0">
                <a:solidFill>
                  <a:srgbClr val="002060"/>
                </a:solidFill>
                <a:latin typeface="Times New Roman" pitchFamily="18" charset="0"/>
                <a:cs typeface="Times New Roman" pitchFamily="18" charset="0"/>
              </a:rPr>
              <a:t>.</a:t>
            </a:r>
          </a:p>
          <a:p>
            <a:endParaRPr lang="vi-VN" sz="2000" dirty="0"/>
          </a:p>
        </p:txBody>
      </p:sp>
      <p:sp>
        <p:nvSpPr>
          <p:cNvPr id="11" name="Hộp Văn bản 10">
            <a:extLst>
              <a:ext uri="{FF2B5EF4-FFF2-40B4-BE49-F238E27FC236}">
                <a16:creationId xmlns:a16="http://schemas.microsoft.com/office/drawing/2014/main" id="{76B169E5-FB89-4A15-A60B-052C5A0C65E3}"/>
              </a:ext>
            </a:extLst>
          </p:cNvPr>
          <p:cNvSpPr txBox="1"/>
          <p:nvPr/>
        </p:nvSpPr>
        <p:spPr>
          <a:xfrm>
            <a:off x="3347864" y="2328431"/>
            <a:ext cx="5503098" cy="1323439"/>
          </a:xfrm>
          <a:prstGeom prst="rect">
            <a:avLst/>
          </a:prstGeom>
          <a:noFill/>
        </p:spPr>
        <p:txBody>
          <a:bodyPr wrap="square" rtlCol="0">
            <a:spAutoFit/>
          </a:bodyPr>
          <a:lstStyle/>
          <a:p>
            <a:pPr>
              <a:buFontTx/>
              <a:buChar char="-"/>
            </a:pPr>
            <a:r>
              <a:rPr lang="vi-VN" sz="2000" b="1" dirty="0">
                <a:solidFill>
                  <a:srgbClr val="002060"/>
                </a:solidFill>
                <a:latin typeface="Times New Roman" pitchFamily="18" charset="0"/>
                <a:cs typeface="Times New Roman" pitchFamily="18" charset="0"/>
              </a:rPr>
              <a:t>Phương </a:t>
            </a:r>
            <a:r>
              <a:rPr lang="vi-VN" sz="2000" b="1" dirty="0" err="1">
                <a:solidFill>
                  <a:srgbClr val="002060"/>
                </a:solidFill>
                <a:latin typeface="Times New Roman" pitchFamily="18" charset="0"/>
                <a:cs typeface="Times New Roman" pitchFamily="18" charset="0"/>
              </a:rPr>
              <a:t>pháp</a:t>
            </a:r>
            <a:r>
              <a:rPr lang="vi-VN" sz="2000" b="1" dirty="0">
                <a:solidFill>
                  <a:srgbClr val="002060"/>
                </a:solidFill>
                <a:latin typeface="Times New Roman" pitchFamily="18" charset="0"/>
                <a:cs typeface="Times New Roman" pitchFamily="18" charset="0"/>
              </a:rPr>
              <a:t> cô </a:t>
            </a:r>
            <a:r>
              <a:rPr lang="vi-VN" sz="2000" b="1" dirty="0" err="1">
                <a:solidFill>
                  <a:srgbClr val="002060"/>
                </a:solidFill>
                <a:latin typeface="Times New Roman" pitchFamily="18" charset="0"/>
                <a:cs typeface="Times New Roman" pitchFamily="18" charset="0"/>
              </a:rPr>
              <a:t>cạn</a:t>
            </a:r>
            <a:r>
              <a:rPr lang="vi-VN" sz="2000" b="1"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Dùng</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để</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tách</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chất</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rắn</a:t>
            </a:r>
            <a:r>
              <a:rPr lang="vi-VN" sz="2000" dirty="0">
                <a:solidFill>
                  <a:srgbClr val="002060"/>
                </a:solidFill>
                <a:latin typeface="Times New Roman" pitchFamily="18" charset="0"/>
                <a:cs typeface="Times New Roman" pitchFamily="18" charset="0"/>
              </a:rPr>
              <a:t> tan </a:t>
            </a:r>
          </a:p>
          <a:p>
            <a:r>
              <a:rPr lang="vi-VN" sz="2000" b="1" dirty="0">
                <a:solidFill>
                  <a:srgbClr val="002060"/>
                </a:solidFill>
                <a:latin typeface="Times New Roman" pitchFamily="18" charset="0"/>
                <a:cs typeface="Times New Roman" pitchFamily="18" charset="0"/>
              </a:rPr>
              <a:t>(không </a:t>
            </a:r>
            <a:r>
              <a:rPr lang="vi-VN" sz="2000" b="1" dirty="0" err="1">
                <a:solidFill>
                  <a:srgbClr val="002060"/>
                </a:solidFill>
                <a:latin typeface="Times New Roman" pitchFamily="18" charset="0"/>
                <a:cs typeface="Times New Roman" pitchFamily="18" charset="0"/>
              </a:rPr>
              <a:t>hoá</a:t>
            </a:r>
            <a:r>
              <a:rPr lang="vi-VN" sz="2000" b="1" dirty="0">
                <a:solidFill>
                  <a:srgbClr val="002060"/>
                </a:solidFill>
                <a:latin typeface="Times New Roman" pitchFamily="18" charset="0"/>
                <a:cs typeface="Times New Roman" pitchFamily="18" charset="0"/>
              </a:rPr>
              <a:t> hơi khi </a:t>
            </a:r>
            <a:r>
              <a:rPr lang="vi-VN" sz="2000" b="1" dirty="0" err="1">
                <a:solidFill>
                  <a:srgbClr val="002060"/>
                </a:solidFill>
                <a:latin typeface="Times New Roman" pitchFamily="18" charset="0"/>
                <a:cs typeface="Times New Roman" pitchFamily="18" charset="0"/>
              </a:rPr>
              <a:t>gặp</a:t>
            </a:r>
            <a:r>
              <a:rPr lang="vi-VN"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nhiệt</a:t>
            </a:r>
            <a:r>
              <a:rPr lang="vi-VN"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độ</a:t>
            </a:r>
            <a:r>
              <a:rPr lang="vi-VN" sz="2000" b="1" dirty="0">
                <a:solidFill>
                  <a:srgbClr val="002060"/>
                </a:solidFill>
                <a:latin typeface="Times New Roman" pitchFamily="18" charset="0"/>
                <a:cs typeface="Times New Roman" pitchFamily="18" charset="0"/>
              </a:rPr>
              <a:t> cao) </a:t>
            </a:r>
            <a:r>
              <a:rPr lang="vi-VN" sz="2000" dirty="0">
                <a:solidFill>
                  <a:srgbClr val="002060"/>
                </a:solidFill>
                <a:latin typeface="Times New Roman" pitchFamily="18" charset="0"/>
                <a:cs typeface="Times New Roman" pitchFamily="18" charset="0"/>
              </a:rPr>
              <a:t>ra </a:t>
            </a:r>
            <a:r>
              <a:rPr lang="vi-VN" sz="2000" dirty="0" err="1">
                <a:solidFill>
                  <a:srgbClr val="002060"/>
                </a:solidFill>
                <a:latin typeface="Times New Roman" pitchFamily="18" charset="0"/>
                <a:cs typeface="Times New Roman" pitchFamily="18" charset="0"/>
              </a:rPr>
              <a:t>khỏi</a:t>
            </a:r>
            <a:r>
              <a:rPr lang="vi-VN" sz="2000" dirty="0">
                <a:solidFill>
                  <a:srgbClr val="002060"/>
                </a:solidFill>
                <a:latin typeface="Times New Roman" pitchFamily="18" charset="0"/>
                <a:cs typeface="Times New Roman" pitchFamily="18" charset="0"/>
              </a:rPr>
              <a:t> </a:t>
            </a:r>
          </a:p>
          <a:p>
            <a:r>
              <a:rPr lang="vi-VN" sz="2000" dirty="0">
                <a:solidFill>
                  <a:srgbClr val="002060"/>
                </a:solidFill>
                <a:latin typeface="Times New Roman" pitchFamily="18" charset="0"/>
                <a:cs typeface="Times New Roman" pitchFamily="18" charset="0"/>
              </a:rPr>
              <a:t>dung </a:t>
            </a:r>
            <a:r>
              <a:rPr lang="vi-VN" sz="2000" dirty="0" err="1">
                <a:solidFill>
                  <a:srgbClr val="002060"/>
                </a:solidFill>
                <a:latin typeface="Times New Roman" pitchFamily="18" charset="0"/>
                <a:cs typeface="Times New Roman" pitchFamily="18" charset="0"/>
              </a:rPr>
              <a:t>dịch</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hỗn</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hợp</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lỏng</a:t>
            </a:r>
            <a:r>
              <a:rPr lang="vi-VN" sz="2000" dirty="0">
                <a:solidFill>
                  <a:srgbClr val="002060"/>
                </a:solidFill>
                <a:latin typeface="Times New Roman" pitchFamily="18" charset="0"/>
                <a:cs typeface="Times New Roman" pitchFamily="18" charset="0"/>
              </a:rPr>
              <a:t>.</a:t>
            </a:r>
          </a:p>
          <a:p>
            <a:endParaRPr lang="vi-VN" sz="2000" dirty="0"/>
          </a:p>
        </p:txBody>
      </p:sp>
      <p:sp>
        <p:nvSpPr>
          <p:cNvPr id="12" name="Hộp Văn bản 11">
            <a:extLst>
              <a:ext uri="{FF2B5EF4-FFF2-40B4-BE49-F238E27FC236}">
                <a16:creationId xmlns:a16="http://schemas.microsoft.com/office/drawing/2014/main" id="{4C4DD84A-5EE0-47B5-85DD-CF8E64C1F976}"/>
              </a:ext>
            </a:extLst>
          </p:cNvPr>
          <p:cNvSpPr txBox="1"/>
          <p:nvPr/>
        </p:nvSpPr>
        <p:spPr>
          <a:xfrm>
            <a:off x="3474994" y="3716327"/>
            <a:ext cx="5057446" cy="1015663"/>
          </a:xfrm>
          <a:prstGeom prst="rect">
            <a:avLst/>
          </a:prstGeom>
          <a:noFill/>
        </p:spPr>
        <p:txBody>
          <a:bodyPr wrap="square" rtlCol="0">
            <a:spAutoFit/>
          </a:bodyPr>
          <a:lstStyle/>
          <a:p>
            <a:r>
              <a:rPr lang="vi-VN" sz="2000" b="1" dirty="0">
                <a:solidFill>
                  <a:srgbClr val="002060"/>
                </a:solidFill>
                <a:latin typeface="Times New Roman" pitchFamily="18" charset="0"/>
                <a:cs typeface="Times New Roman" pitchFamily="18" charset="0"/>
              </a:rPr>
              <a:t>- Phương </a:t>
            </a:r>
            <a:r>
              <a:rPr lang="vi-VN" sz="2000" b="1" dirty="0" err="1">
                <a:solidFill>
                  <a:srgbClr val="002060"/>
                </a:solidFill>
                <a:latin typeface="Times New Roman" pitchFamily="18" charset="0"/>
                <a:cs typeface="Times New Roman" pitchFamily="18" charset="0"/>
              </a:rPr>
              <a:t>pháp</a:t>
            </a:r>
            <a:r>
              <a:rPr lang="vi-VN"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chiết</a:t>
            </a:r>
            <a:r>
              <a:rPr lang="vi-VN" sz="2000" b="1"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Dùng</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để</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tách</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các</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chất</a:t>
            </a:r>
            <a:r>
              <a:rPr lang="vi-VN" sz="2000" dirty="0">
                <a:solidFill>
                  <a:srgbClr val="002060"/>
                </a:solidFill>
                <a:latin typeface="Times New Roman" pitchFamily="18" charset="0"/>
                <a:cs typeface="Times New Roman" pitchFamily="18" charset="0"/>
              </a:rPr>
              <a:t> </a:t>
            </a:r>
          </a:p>
          <a:p>
            <a:r>
              <a:rPr lang="vi-VN" sz="2000" dirty="0" err="1">
                <a:solidFill>
                  <a:srgbClr val="002060"/>
                </a:solidFill>
                <a:latin typeface="Times New Roman" pitchFamily="18" charset="0"/>
                <a:cs typeface="Times New Roman" pitchFamily="18" charset="0"/>
              </a:rPr>
              <a:t>lỏng</a:t>
            </a:r>
            <a:r>
              <a:rPr lang="vi-VN" sz="2000" dirty="0">
                <a:solidFill>
                  <a:srgbClr val="002060"/>
                </a:solidFill>
                <a:latin typeface="Times New Roman" pitchFamily="18" charset="0"/>
                <a:cs typeface="Times New Roman" pitchFamily="18" charset="0"/>
              </a:rPr>
              <a:t> ra </a:t>
            </a:r>
            <a:r>
              <a:rPr lang="vi-VN" sz="2000" dirty="0" err="1">
                <a:solidFill>
                  <a:srgbClr val="002060"/>
                </a:solidFill>
                <a:latin typeface="Times New Roman" pitchFamily="18" charset="0"/>
                <a:cs typeface="Times New Roman" pitchFamily="18" charset="0"/>
              </a:rPr>
              <a:t>khỏi</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hỗn</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hợp</a:t>
            </a:r>
            <a:r>
              <a:rPr lang="vi-VN" sz="2000" dirty="0">
                <a:solidFill>
                  <a:srgbClr val="002060"/>
                </a:solidFill>
                <a:latin typeface="Times New Roman" pitchFamily="18" charset="0"/>
                <a:cs typeface="Times New Roman" pitchFamily="18" charset="0"/>
              </a:rPr>
              <a:t> </a:t>
            </a:r>
            <a:r>
              <a:rPr lang="vi-VN" sz="2000" dirty="0" err="1">
                <a:solidFill>
                  <a:srgbClr val="002060"/>
                </a:solidFill>
                <a:latin typeface="Times New Roman" pitchFamily="18" charset="0"/>
                <a:cs typeface="Times New Roman" pitchFamily="18" charset="0"/>
              </a:rPr>
              <a:t>lỏng</a:t>
            </a:r>
            <a:r>
              <a:rPr lang="vi-VN" sz="2000"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không </a:t>
            </a:r>
            <a:r>
              <a:rPr lang="vi-VN" sz="2000" b="1" dirty="0" err="1">
                <a:solidFill>
                  <a:srgbClr val="002060"/>
                </a:solidFill>
                <a:latin typeface="Times New Roman" pitchFamily="18" charset="0"/>
                <a:cs typeface="Times New Roman" pitchFamily="18" charset="0"/>
              </a:rPr>
              <a:t>đồng</a:t>
            </a:r>
            <a:r>
              <a:rPr lang="vi-VN" sz="2000" b="1" dirty="0">
                <a:solidFill>
                  <a:srgbClr val="002060"/>
                </a:solidFill>
                <a:latin typeface="Times New Roman" pitchFamily="18" charset="0"/>
                <a:cs typeface="Times New Roman" pitchFamily="18" charset="0"/>
              </a:rPr>
              <a:t> </a:t>
            </a:r>
            <a:r>
              <a:rPr lang="vi-VN" sz="2000" b="1" dirty="0" err="1">
                <a:solidFill>
                  <a:srgbClr val="002060"/>
                </a:solidFill>
                <a:latin typeface="Times New Roman" pitchFamily="18" charset="0"/>
                <a:cs typeface="Times New Roman" pitchFamily="18" charset="0"/>
              </a:rPr>
              <a:t>nhất</a:t>
            </a:r>
            <a:r>
              <a:rPr lang="vi-VN" sz="2000" dirty="0">
                <a:solidFill>
                  <a:srgbClr val="002060"/>
                </a:solidFill>
                <a:latin typeface="Times New Roman" pitchFamily="18" charset="0"/>
                <a:cs typeface="Times New Roman" pitchFamily="18" charset="0"/>
              </a:rPr>
              <a:t>.</a:t>
            </a:r>
          </a:p>
          <a:p>
            <a:endParaRPr lang="vi-VN" sz="2000" dirty="0"/>
          </a:p>
        </p:txBody>
      </p:sp>
    </p:spTree>
    <p:custDataLst>
      <p:tags r:id="rId1"/>
    </p:custDataLst>
    <p:extLst>
      <p:ext uri="{BB962C8B-B14F-4D97-AF65-F5344CB8AC3E}">
        <p14:creationId xmlns:p14="http://schemas.microsoft.com/office/powerpoint/2010/main" val="2999091962"/>
      </p:ext>
    </p:extLst>
  </p:cSld>
  <p:clrMapOvr>
    <a:masterClrMapping/>
  </p:clrMapOvr>
  <mc:AlternateContent xmlns:mc="http://schemas.openxmlformats.org/markup-compatibility/2006" xmlns:p14="http://schemas.microsoft.com/office/powerpoint/2010/main">
    <mc:Choice Requires="p14">
      <p:transition spd="slow" p14:dur="2000" advTm="35554"/>
    </mc:Choice>
    <mc:Fallback xmlns="">
      <p:transition spd="slow" advTm="35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Ũ LỤT MIỀN TRUNG _ Những hình ảnh khiến hàng triệu trái tim Rơi Lệ.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428596" y="214296"/>
            <a:ext cx="8358246" cy="4572032"/>
          </a:xfrm>
          <a:prstGeom prst="rect">
            <a:avLst/>
          </a:prstGeom>
        </p:spPr>
      </p:pic>
      <p:pic>
        <p:nvPicPr>
          <p:cNvPr id="7" name="Âm thanh 6">
            <a:hlinkClick r:id="" action="ppaction://media"/>
            <a:extLst>
              <a:ext uri="{FF2B5EF4-FFF2-40B4-BE49-F238E27FC236}">
                <a16:creationId xmlns:a16="http://schemas.microsoft.com/office/drawing/2014/main" id="{DC160637-99C7-448D-A9B5-CB468AB3A74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521700" y="4521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8735"/>
    </mc:Choice>
    <mc:Fallback xmlns="">
      <p:transition spd="slow" advTm="158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p:cTn id="12" fill="hold" display="0">
                  <p:stCondLst>
                    <p:cond delay="indefinite"/>
                  </p:stCondLst>
                  <p:endCondLst>
                    <p:cond evt="onNext" delay="0">
                      <p:tgtEl>
                        <p:sldTgt/>
                      </p:tgtEl>
                    </p:cond>
                    <p:cond evt="onPrev" delay="0">
                      <p:tgtEl>
                        <p:sldTgt/>
                      </p:tgtEl>
                    </p:cond>
                  </p:endCondLst>
                </p:cTn>
                <p:tgtEl>
                  <p:spTgt spid="2"/>
                </p:tgtEl>
              </p:cMediaNode>
            </p:video>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3439" objId="2"/>
        <p14:stopEvt time="157597"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26183" y="2908158"/>
            <a:ext cx="285752" cy="285752"/>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1571604" y="509141"/>
            <a:ext cx="4214842" cy="1754326"/>
          </a:xfrm>
          <a:prstGeom prst="rect">
            <a:avLst/>
          </a:prstGeom>
        </p:spPr>
        <p:txBody>
          <a:bodyPr wrap="square">
            <a:spAutoFit/>
          </a:bodyPr>
          <a:lstStyle/>
          <a:p>
            <a:r>
              <a:rPr lang="vi-VN" b="1" dirty="0">
                <a:latin typeface="Times New Roman" pitchFamily="18" charset="0"/>
                <a:cs typeface="Times New Roman" pitchFamily="18" charset="0"/>
              </a:rPr>
              <a:t>Câu 1 : </a:t>
            </a:r>
            <a:r>
              <a:rPr lang="vi-VN" dirty="0">
                <a:latin typeface="Times New Roman" pitchFamily="18" charset="0"/>
                <a:cs typeface="Times New Roman" pitchFamily="18" charset="0"/>
              </a:rPr>
              <a:t>Hình bên minh hoạ về việc sản</a:t>
            </a:r>
          </a:p>
          <a:p>
            <a:r>
              <a:rPr lang="vi-VN" dirty="0">
                <a:latin typeface="Times New Roman" pitchFamily="18" charset="0"/>
                <a:cs typeface="Times New Roman" pitchFamily="18" charset="0"/>
              </a:rPr>
              <a:t> xuất và thu hoạch muối. Để sản xuất muối, người ta cho nước biển vào các ruộng </a:t>
            </a:r>
          </a:p>
          <a:p>
            <a:r>
              <a:rPr lang="vi-VN" dirty="0">
                <a:latin typeface="Times New Roman" pitchFamily="18" charset="0"/>
                <a:cs typeface="Times New Roman" pitchFamily="18" charset="0"/>
              </a:rPr>
              <a:t>muối rồi phơi khoảng 1 tuần thì thu </a:t>
            </a:r>
            <a:r>
              <a:rPr lang="vi-VN" dirty="0" err="1">
                <a:latin typeface="Times New Roman" pitchFamily="18" charset="0"/>
                <a:cs typeface="Times New Roman" pitchFamily="18" charset="0"/>
              </a:rPr>
              <a:t>được</a:t>
            </a:r>
            <a:r>
              <a:rPr lang="vi-VN" dirty="0">
                <a:latin typeface="Times New Roman" pitchFamily="18" charset="0"/>
                <a:cs typeface="Times New Roman" pitchFamily="18" charset="0"/>
              </a:rPr>
              <a:t> </a:t>
            </a:r>
          </a:p>
          <a:p>
            <a:r>
              <a:rPr lang="vi-VN" dirty="0" err="1">
                <a:latin typeface="Times New Roman" pitchFamily="18" charset="0"/>
                <a:cs typeface="Times New Roman" pitchFamily="18" charset="0"/>
              </a:rPr>
              <a:t>muối</a:t>
            </a:r>
            <a:r>
              <a:rPr lang="vi-VN" dirty="0">
                <a:latin typeface="Times New Roman" pitchFamily="18" charset="0"/>
                <a:cs typeface="Times New Roman" pitchFamily="18" charset="0"/>
              </a:rPr>
              <a:t> ở dạng rắn. Người dân đã sử dụng </a:t>
            </a:r>
          </a:p>
          <a:p>
            <a:r>
              <a:rPr lang="vi-VN" dirty="0">
                <a:latin typeface="Times New Roman" pitchFamily="18" charset="0"/>
                <a:cs typeface="Times New Roman" pitchFamily="18" charset="0"/>
              </a:rPr>
              <a:t>phương pháp nào để thu được muối?</a:t>
            </a:r>
          </a:p>
        </p:txBody>
      </p:sp>
      <p:sp>
        <p:nvSpPr>
          <p:cNvPr id="3" name="Rectangle 2"/>
          <p:cNvSpPr/>
          <p:nvPr/>
        </p:nvSpPr>
        <p:spPr>
          <a:xfrm>
            <a:off x="1785934" y="2309208"/>
            <a:ext cx="3714760" cy="1200329"/>
          </a:xfrm>
          <a:prstGeom prst="rect">
            <a:avLst/>
          </a:prstGeom>
        </p:spPr>
        <p:txBody>
          <a:bodyPr wrap="square">
            <a:spAutoFit/>
          </a:bodyPr>
          <a:lstStyle/>
          <a:p>
            <a:r>
              <a:rPr lang="vi-VN" dirty="0">
                <a:latin typeface="Times New Roman" pitchFamily="18" charset="0"/>
                <a:cs typeface="Times New Roman" pitchFamily="18" charset="0"/>
              </a:rPr>
              <a:t>A.  Làm lắng đọng muối.</a:t>
            </a:r>
          </a:p>
          <a:p>
            <a:r>
              <a:rPr lang="vi-VN" dirty="0">
                <a:latin typeface="Times New Roman" pitchFamily="18" charset="0"/>
                <a:cs typeface="Times New Roman" pitchFamily="18" charset="0"/>
              </a:rPr>
              <a:t>B.  Lọc lấy muối từ nước biển.</a:t>
            </a:r>
          </a:p>
          <a:p>
            <a:r>
              <a:rPr lang="vi-VN" dirty="0">
                <a:latin typeface="Times New Roman" pitchFamily="18" charset="0"/>
                <a:cs typeface="Times New Roman" pitchFamily="18" charset="0"/>
              </a:rPr>
              <a:t>C.  Làm bay hơi nước biển.</a:t>
            </a:r>
          </a:p>
          <a:p>
            <a:r>
              <a:rPr lang="vi-VN" dirty="0">
                <a:latin typeface="Times New Roman" pitchFamily="18" charset="0"/>
                <a:cs typeface="Times New Roman" pitchFamily="18" charset="0"/>
              </a:rPr>
              <a:t>D.  Cô cạn nước biển</a:t>
            </a:r>
          </a:p>
        </p:txBody>
      </p:sp>
      <p:sp>
        <p:nvSpPr>
          <p:cNvPr id="4" name="Rectangle 3"/>
          <p:cNvSpPr/>
          <p:nvPr/>
        </p:nvSpPr>
        <p:spPr>
          <a:xfrm>
            <a:off x="1643042" y="3451876"/>
            <a:ext cx="4156593" cy="1477328"/>
          </a:xfrm>
          <a:prstGeom prst="rect">
            <a:avLst/>
          </a:prstGeom>
        </p:spPr>
        <p:txBody>
          <a:bodyPr wrap="square">
            <a:spAutoFit/>
          </a:bodyPr>
          <a:lstStyle/>
          <a:p>
            <a:r>
              <a:rPr lang="vi-VN" dirty="0">
                <a:solidFill>
                  <a:schemeClr val="tx2"/>
                </a:solidFill>
                <a:latin typeface="Times New Roman" pitchFamily="18" charset="0"/>
                <a:cs typeface="Times New Roman" pitchFamily="18" charset="0"/>
              </a:rPr>
              <a:t>Làm bay hơi nước biển là phương pháp</a:t>
            </a:r>
          </a:p>
          <a:p>
            <a:r>
              <a:rPr lang="vi-VN" dirty="0">
                <a:solidFill>
                  <a:schemeClr val="tx2"/>
                </a:solidFill>
                <a:latin typeface="Times New Roman" pitchFamily="18" charset="0"/>
                <a:cs typeface="Times New Roman" pitchFamily="18" charset="0"/>
              </a:rPr>
              <a:t> được sử dụng để sản xuất muối. Người </a:t>
            </a:r>
          </a:p>
          <a:p>
            <a:r>
              <a:rPr lang="vi-VN" dirty="0">
                <a:solidFill>
                  <a:schemeClr val="tx2"/>
                </a:solidFill>
                <a:latin typeface="Times New Roman" pitchFamily="18" charset="0"/>
                <a:cs typeface="Times New Roman" pitchFamily="18" charset="0"/>
              </a:rPr>
              <a:t>dân làm các ruộng muối, tối dẫn nước biển vào. Sau đó, phơi khoảng 1 tuần thì nước </a:t>
            </a:r>
          </a:p>
          <a:p>
            <a:r>
              <a:rPr lang="vi-VN" dirty="0">
                <a:solidFill>
                  <a:schemeClr val="tx2"/>
                </a:solidFill>
                <a:latin typeface="Times New Roman" pitchFamily="18" charset="0"/>
                <a:cs typeface="Times New Roman" pitchFamily="18" charset="0"/>
              </a:rPr>
              <a:t>bốc hơi hết, còn lại là muối kết tinh.</a:t>
            </a:r>
          </a:p>
        </p:txBody>
      </p:sp>
      <p:pic>
        <p:nvPicPr>
          <p:cNvPr id="83970" name="Picture 2" descr="Gỡ khó cho diêm dân"/>
          <p:cNvPicPr>
            <a:picLocks noChangeAspect="1" noChangeArrowheads="1"/>
          </p:cNvPicPr>
          <p:nvPr/>
        </p:nvPicPr>
        <p:blipFill>
          <a:blip r:embed="rId3"/>
          <a:srcRect/>
          <a:stretch>
            <a:fillRect/>
          </a:stretch>
        </p:blipFill>
        <p:spPr bwMode="auto">
          <a:xfrm>
            <a:off x="5715008" y="642924"/>
            <a:ext cx="3428992" cy="4286280"/>
          </a:xfrm>
          <a:prstGeom prst="rect">
            <a:avLst/>
          </a:prstGeom>
          <a:noFill/>
        </p:spPr>
      </p:pic>
      <p:sp>
        <p:nvSpPr>
          <p:cNvPr id="7" name="TextBox 6"/>
          <p:cNvSpPr txBox="1"/>
          <p:nvPr/>
        </p:nvSpPr>
        <p:spPr>
          <a:xfrm>
            <a:off x="3548481" y="167"/>
            <a:ext cx="2087547"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LUYỆN TẬP</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626"/>
    </mc:Choice>
    <mc:Fallback xmlns="">
      <p:transition spd="slow" advTm="48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14480" y="4143386"/>
            <a:ext cx="357190" cy="285752"/>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p:cNvSpPr/>
          <p:nvPr/>
        </p:nvSpPr>
        <p:spPr>
          <a:xfrm>
            <a:off x="2295076" y="1469007"/>
            <a:ext cx="357190" cy="285752"/>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1571604" y="357172"/>
            <a:ext cx="7286676" cy="923330"/>
          </a:xfrm>
          <a:prstGeom prst="rect">
            <a:avLst/>
          </a:prstGeom>
        </p:spPr>
        <p:txBody>
          <a:bodyPr wrap="square">
            <a:spAutoFit/>
          </a:bodyPr>
          <a:lstStyle/>
          <a:p>
            <a:r>
              <a:rPr lang="vi-VN" b="1" dirty="0">
                <a:latin typeface="Times New Roman" pitchFamily="18" charset="0"/>
                <a:cs typeface="Times New Roman" pitchFamily="18" charset="0"/>
              </a:rPr>
              <a:t>Câu 2:</a:t>
            </a:r>
            <a:r>
              <a:rPr lang="vi-VN" dirty="0">
                <a:latin typeface="Times New Roman" pitchFamily="18" charset="0"/>
                <a:cs typeface="Times New Roman" pitchFamily="18" charset="0"/>
              </a:rPr>
              <a:t> Khai thác dầu mỏ dưới đáy biển thường thu được hỗn hợp dầu mỏ và nước biển. Người ta dùng phương pháp nào để tách dầu mỏ ra khỏi hỗn </a:t>
            </a:r>
          </a:p>
          <a:p>
            <a:r>
              <a:rPr lang="vi-VN" dirty="0">
                <a:latin typeface="Times New Roman" pitchFamily="18" charset="0"/>
                <a:cs typeface="Times New Roman" pitchFamily="18" charset="0"/>
              </a:rPr>
              <a:t>hợp? Biết rằng dầu </a:t>
            </a:r>
            <a:r>
              <a:rPr lang="vi-VN" dirty="0" err="1">
                <a:latin typeface="Times New Roman" pitchFamily="18" charset="0"/>
                <a:cs typeface="Times New Roman" pitchFamily="18" charset="0"/>
              </a:rPr>
              <a:t>mỏ</a:t>
            </a:r>
            <a:r>
              <a:rPr lang="vi-VN" dirty="0">
                <a:latin typeface="Times New Roman" pitchFamily="18" charset="0"/>
                <a:cs typeface="Times New Roman" pitchFamily="18" charset="0"/>
              </a:rPr>
              <a:t> không tan trong nước và nhẹ hơn nước.</a:t>
            </a:r>
          </a:p>
        </p:txBody>
      </p:sp>
      <p:sp>
        <p:nvSpPr>
          <p:cNvPr id="3" name="Rectangle 2"/>
          <p:cNvSpPr/>
          <p:nvPr/>
        </p:nvSpPr>
        <p:spPr>
          <a:xfrm>
            <a:off x="2286000" y="1428742"/>
            <a:ext cx="4572000" cy="1200329"/>
          </a:xfrm>
          <a:prstGeom prst="rect">
            <a:avLst/>
          </a:prstGeom>
        </p:spPr>
        <p:txBody>
          <a:bodyPr>
            <a:spAutoFit/>
          </a:bodyPr>
          <a:lstStyle/>
          <a:p>
            <a:r>
              <a:rPr lang="vi-VN" dirty="0">
                <a:latin typeface="Times New Roman" pitchFamily="18" charset="0"/>
                <a:cs typeface="Times New Roman" pitchFamily="18" charset="0"/>
              </a:rPr>
              <a:t>A. Phương pháp chiết</a:t>
            </a:r>
          </a:p>
          <a:p>
            <a:r>
              <a:rPr lang="vi-VN" dirty="0">
                <a:latin typeface="Times New Roman" pitchFamily="18" charset="0"/>
                <a:cs typeface="Times New Roman" pitchFamily="18" charset="0"/>
              </a:rPr>
              <a:t>B. Phương pháp lọc</a:t>
            </a:r>
          </a:p>
          <a:p>
            <a:r>
              <a:rPr lang="vi-VN" dirty="0">
                <a:latin typeface="Times New Roman" pitchFamily="18" charset="0"/>
                <a:cs typeface="Times New Roman" pitchFamily="18" charset="0"/>
              </a:rPr>
              <a:t>C. Phương pháp cô cạn</a:t>
            </a:r>
          </a:p>
          <a:p>
            <a:r>
              <a:rPr lang="vi-VN" dirty="0">
                <a:latin typeface="Times New Roman" pitchFamily="18" charset="0"/>
                <a:cs typeface="Times New Roman" pitchFamily="18" charset="0"/>
              </a:rPr>
              <a:t>D. Phương pháp lắng, gạn</a:t>
            </a:r>
          </a:p>
        </p:txBody>
      </p:sp>
      <p:sp>
        <p:nvSpPr>
          <p:cNvPr id="5" name="Rectangle 4"/>
          <p:cNvSpPr/>
          <p:nvPr/>
        </p:nvSpPr>
        <p:spPr>
          <a:xfrm>
            <a:off x="1714480" y="2714626"/>
            <a:ext cx="6500858" cy="1754326"/>
          </a:xfrm>
          <a:prstGeom prst="rect">
            <a:avLst/>
          </a:prstGeom>
        </p:spPr>
        <p:txBody>
          <a:bodyPr wrap="square">
            <a:spAutoFit/>
          </a:bodyPr>
          <a:lstStyle/>
          <a:p>
            <a:r>
              <a:rPr lang="vi-VN" b="1" dirty="0">
                <a:latin typeface="Times New Roman" pitchFamily="18" charset="0"/>
                <a:cs typeface="Times New Roman" pitchFamily="18" charset="0"/>
              </a:rPr>
              <a:t>Câu 3: </a:t>
            </a:r>
            <a:r>
              <a:rPr lang="vi-VN" dirty="0">
                <a:latin typeface="Times New Roman" pitchFamily="18" charset="0"/>
                <a:cs typeface="Times New Roman" pitchFamily="18" charset="0"/>
              </a:rPr>
              <a:t>Tác dụng của việc đeo khẩu trang là </a:t>
            </a:r>
          </a:p>
          <a:p>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A. tách hơi nước ra khỏi không khí hít vào</a:t>
            </a:r>
          </a:p>
          <a:p>
            <a:r>
              <a:rPr lang="vi-VN" dirty="0">
                <a:latin typeface="Times New Roman" pitchFamily="18" charset="0"/>
                <a:cs typeface="Times New Roman" pitchFamily="18" charset="0"/>
              </a:rPr>
              <a:t>B. tách oxygen ra khỏi không khí hít vào</a:t>
            </a:r>
          </a:p>
          <a:p>
            <a:r>
              <a:rPr lang="vi-VN" dirty="0">
                <a:latin typeface="Times New Roman" pitchFamily="18" charset="0"/>
                <a:cs typeface="Times New Roman" pitchFamily="18" charset="0"/>
              </a:rPr>
              <a:t>C. tách khí carbon dioxide ra khỏi không khí hít vào</a:t>
            </a:r>
          </a:p>
          <a:p>
            <a:r>
              <a:rPr lang="vi-VN" dirty="0">
                <a:latin typeface="Times New Roman" pitchFamily="18" charset="0"/>
                <a:cs typeface="Times New Roman" pitchFamily="18" charset="0"/>
              </a:rPr>
              <a:t>D. tách khói bụi ra khỏi không khí hít vào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826"/>
    </mc:Choice>
    <mc:Fallback xmlns="">
      <p:transition spd="slow" advTm="59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3714744" y="785800"/>
          <a:ext cx="5286444" cy="4070034"/>
        </p:xfrm>
        <a:graphic>
          <a:graphicData uri="http://schemas.openxmlformats.org/drawingml/2006/table">
            <a:tbl>
              <a:tblPr/>
              <a:tblGrid>
                <a:gridCol w="1710983">
                  <a:extLst>
                    <a:ext uri="{9D8B030D-6E8A-4147-A177-3AD203B41FA5}">
                      <a16:colId xmlns:a16="http://schemas.microsoft.com/office/drawing/2014/main" val="20000"/>
                    </a:ext>
                  </a:extLst>
                </a:gridCol>
                <a:gridCol w="1711540">
                  <a:extLst>
                    <a:ext uri="{9D8B030D-6E8A-4147-A177-3AD203B41FA5}">
                      <a16:colId xmlns:a16="http://schemas.microsoft.com/office/drawing/2014/main" val="20001"/>
                    </a:ext>
                  </a:extLst>
                </a:gridCol>
                <a:gridCol w="1863921">
                  <a:extLst>
                    <a:ext uri="{9D8B030D-6E8A-4147-A177-3AD203B41FA5}">
                      <a16:colId xmlns:a16="http://schemas.microsoft.com/office/drawing/2014/main" val="20002"/>
                    </a:ext>
                  </a:extLst>
                </a:gridCol>
              </a:tblGrid>
              <a:tr h="2035017">
                <a:tc>
                  <a:txBody>
                    <a:bodyPr/>
                    <a:lstStyle/>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5017">
                <a:tc>
                  <a:txBody>
                    <a:bodyPr/>
                    <a:lstStyle/>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100" dirty="0">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6018" name="Picture 2" descr="https://hoc24.vn/source/KHTN%206/Ch%C6%B0%C6%A1ng%206/1.jpg"/>
          <p:cNvPicPr>
            <a:picLocks noChangeAspect="1" noChangeArrowheads="1"/>
          </p:cNvPicPr>
          <p:nvPr/>
        </p:nvPicPr>
        <p:blipFill>
          <a:blip r:embed="rId3"/>
          <a:srcRect/>
          <a:stretch>
            <a:fillRect/>
          </a:stretch>
        </p:blipFill>
        <p:spPr bwMode="auto">
          <a:xfrm>
            <a:off x="4000496" y="857247"/>
            <a:ext cx="1219200" cy="1428751"/>
          </a:xfrm>
          <a:prstGeom prst="rect">
            <a:avLst/>
          </a:prstGeom>
          <a:noFill/>
        </p:spPr>
      </p:pic>
      <p:pic>
        <p:nvPicPr>
          <p:cNvPr id="86019" name="Picture 3" descr="https://hoc24.vn/source/KHTN%206/Ch%C6%B0%C6%A1ng%206/2.jpg"/>
          <p:cNvPicPr>
            <a:picLocks noChangeAspect="1" noChangeArrowheads="1"/>
          </p:cNvPicPr>
          <p:nvPr/>
        </p:nvPicPr>
        <p:blipFill>
          <a:blip r:embed="rId4"/>
          <a:srcRect/>
          <a:stretch>
            <a:fillRect/>
          </a:stretch>
        </p:blipFill>
        <p:spPr bwMode="auto">
          <a:xfrm>
            <a:off x="5715015" y="857247"/>
            <a:ext cx="1000125" cy="1428751"/>
          </a:xfrm>
          <a:prstGeom prst="rect">
            <a:avLst/>
          </a:prstGeom>
          <a:noFill/>
        </p:spPr>
      </p:pic>
      <p:pic>
        <p:nvPicPr>
          <p:cNvPr id="86020" name="Picture 4" descr="https://hoc24.vn/source/KHTN%206/Ch%C6%B0%C6%A1ng%206/3.jpg"/>
          <p:cNvPicPr>
            <a:picLocks noChangeAspect="1" noChangeArrowheads="1"/>
          </p:cNvPicPr>
          <p:nvPr/>
        </p:nvPicPr>
        <p:blipFill>
          <a:blip r:embed="rId5"/>
          <a:srcRect/>
          <a:stretch>
            <a:fillRect/>
          </a:stretch>
        </p:blipFill>
        <p:spPr bwMode="auto">
          <a:xfrm>
            <a:off x="7672417" y="785800"/>
            <a:ext cx="1114425" cy="1428751"/>
          </a:xfrm>
          <a:prstGeom prst="rect">
            <a:avLst/>
          </a:prstGeom>
          <a:noFill/>
        </p:spPr>
      </p:pic>
      <p:pic>
        <p:nvPicPr>
          <p:cNvPr id="86021" name="Picture 5" descr="https://hoc24.vn/source/KHTN%206/Ch%C6%B0%C6%A1ng%206/4.jpg"/>
          <p:cNvPicPr>
            <a:picLocks noChangeAspect="1" noChangeArrowheads="1"/>
          </p:cNvPicPr>
          <p:nvPr/>
        </p:nvPicPr>
        <p:blipFill>
          <a:blip r:embed="rId6"/>
          <a:srcRect/>
          <a:stretch>
            <a:fillRect/>
          </a:stretch>
        </p:blipFill>
        <p:spPr bwMode="auto">
          <a:xfrm>
            <a:off x="4143372" y="2857502"/>
            <a:ext cx="1057275" cy="1428751"/>
          </a:xfrm>
          <a:prstGeom prst="rect">
            <a:avLst/>
          </a:prstGeom>
          <a:noFill/>
        </p:spPr>
      </p:pic>
      <p:pic>
        <p:nvPicPr>
          <p:cNvPr id="86022" name="Picture 6" descr="https://hoc24.vn/source/KHTN%206/Ch%C6%B0%C6%A1ng%206/5.jpg"/>
          <p:cNvPicPr>
            <a:picLocks noChangeAspect="1" noChangeArrowheads="1"/>
          </p:cNvPicPr>
          <p:nvPr/>
        </p:nvPicPr>
        <p:blipFill>
          <a:blip r:embed="rId7"/>
          <a:srcRect/>
          <a:stretch>
            <a:fillRect/>
          </a:stretch>
        </p:blipFill>
        <p:spPr bwMode="auto">
          <a:xfrm>
            <a:off x="5786446" y="2857511"/>
            <a:ext cx="1057275" cy="1428751"/>
          </a:xfrm>
          <a:prstGeom prst="rect">
            <a:avLst/>
          </a:prstGeom>
          <a:noFill/>
        </p:spPr>
      </p:pic>
      <p:pic>
        <p:nvPicPr>
          <p:cNvPr id="86023" name="Picture 7" descr="https://hoc24.vn/source/KHTN%206/Ch%C6%B0%C6%A1ng%206/6.jpg"/>
          <p:cNvPicPr>
            <a:picLocks noChangeAspect="1" noChangeArrowheads="1"/>
          </p:cNvPicPr>
          <p:nvPr/>
        </p:nvPicPr>
        <p:blipFill>
          <a:blip r:embed="rId8"/>
          <a:srcRect/>
          <a:stretch>
            <a:fillRect/>
          </a:stretch>
        </p:blipFill>
        <p:spPr bwMode="auto">
          <a:xfrm>
            <a:off x="7572396" y="2857502"/>
            <a:ext cx="1143000" cy="1428751"/>
          </a:xfrm>
          <a:prstGeom prst="rect">
            <a:avLst/>
          </a:prstGeom>
          <a:noFill/>
        </p:spPr>
      </p:pic>
      <p:sp>
        <p:nvSpPr>
          <p:cNvPr id="10" name="Rectangle 9"/>
          <p:cNvSpPr/>
          <p:nvPr/>
        </p:nvSpPr>
        <p:spPr>
          <a:xfrm>
            <a:off x="1857356" y="142858"/>
            <a:ext cx="7000924" cy="646331"/>
          </a:xfrm>
          <a:prstGeom prst="rect">
            <a:avLst/>
          </a:prstGeom>
        </p:spPr>
        <p:txBody>
          <a:bodyPr wrap="square">
            <a:spAutoFit/>
          </a:bodyPr>
          <a:lstStyle/>
          <a:p>
            <a:r>
              <a:rPr lang="vi-VN" b="1" dirty="0">
                <a:latin typeface="Times New Roman" pitchFamily="18" charset="0"/>
                <a:cs typeface="Times New Roman" pitchFamily="18" charset="0"/>
              </a:rPr>
              <a:t>Câu 4: </a:t>
            </a:r>
            <a:r>
              <a:rPr lang="vi-VN" dirty="0">
                <a:latin typeface="Times New Roman" pitchFamily="18" charset="0"/>
                <a:cs typeface="Times New Roman" pitchFamily="18" charset="0"/>
              </a:rPr>
              <a:t>Chọn các từ thích hợp  để hoàn thành quá trình sản xuất đường ăn trong công nghiệp.</a:t>
            </a:r>
          </a:p>
        </p:txBody>
      </p:sp>
      <p:sp>
        <p:nvSpPr>
          <p:cNvPr id="23" name="Rectangle 22"/>
          <p:cNvSpPr/>
          <p:nvPr/>
        </p:nvSpPr>
        <p:spPr>
          <a:xfrm>
            <a:off x="1714480" y="3519080"/>
            <a:ext cx="1643074"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1600" dirty="0">
                <a:latin typeface="Times New Roman" pitchFamily="18" charset="0"/>
                <a:cs typeface="Times New Roman" pitchFamily="18" charset="0"/>
              </a:rPr>
              <a:t> Lọc bỏ tạp chất  </a:t>
            </a:r>
          </a:p>
        </p:txBody>
      </p:sp>
      <p:sp>
        <p:nvSpPr>
          <p:cNvPr id="24" name="TextBox 23"/>
          <p:cNvSpPr txBox="1"/>
          <p:nvPr/>
        </p:nvSpPr>
        <p:spPr>
          <a:xfrm>
            <a:off x="1714480" y="3947708"/>
            <a:ext cx="171451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600" dirty="0">
                <a:latin typeface="Times New Roman" pitchFamily="18" charset="0"/>
                <a:cs typeface="Times New Roman" pitchFamily="18" charset="0"/>
              </a:rPr>
              <a:t>Kết tinh thành hạt</a:t>
            </a:r>
          </a:p>
        </p:txBody>
      </p:sp>
      <p:sp>
        <p:nvSpPr>
          <p:cNvPr id="25" name="TextBox 24"/>
          <p:cNvSpPr txBox="1"/>
          <p:nvPr/>
        </p:nvSpPr>
        <p:spPr>
          <a:xfrm>
            <a:off x="1714480" y="2428874"/>
            <a:ext cx="164307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600" dirty="0">
                <a:latin typeface="Times New Roman" pitchFamily="18" charset="0"/>
                <a:cs typeface="Times New Roman" pitchFamily="18" charset="0"/>
              </a:rPr>
              <a:t>Mía nguyên liệu</a:t>
            </a:r>
          </a:p>
        </p:txBody>
      </p:sp>
      <p:sp>
        <p:nvSpPr>
          <p:cNvPr id="26" name="TextBox 25"/>
          <p:cNvSpPr txBox="1"/>
          <p:nvPr/>
        </p:nvSpPr>
        <p:spPr>
          <a:xfrm>
            <a:off x="1714480" y="2844231"/>
            <a:ext cx="164307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600" dirty="0">
                <a:latin typeface="Times New Roman" pitchFamily="18" charset="0"/>
                <a:cs typeface="Times New Roman" pitchFamily="18" charset="0"/>
              </a:rPr>
              <a:t>Cô đặc và tách</a:t>
            </a:r>
          </a:p>
          <a:p>
            <a:r>
              <a:rPr lang="vi-VN" sz="1600" dirty="0">
                <a:latin typeface="Times New Roman" pitchFamily="18" charset="0"/>
                <a:cs typeface="Times New Roman" pitchFamily="18" charset="0"/>
              </a:rPr>
              <a:t>tạp chất</a:t>
            </a:r>
          </a:p>
        </p:txBody>
      </p:sp>
      <p:sp>
        <p:nvSpPr>
          <p:cNvPr id="27" name="TextBox 26"/>
          <p:cNvSpPr txBox="1"/>
          <p:nvPr/>
        </p:nvSpPr>
        <p:spPr>
          <a:xfrm>
            <a:off x="1714480" y="2000246"/>
            <a:ext cx="164307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600" dirty="0">
                <a:latin typeface="Times New Roman" pitchFamily="18" charset="0"/>
                <a:cs typeface="Times New Roman" pitchFamily="18" charset="0"/>
              </a:rPr>
              <a:t>Nước mía (ép) </a:t>
            </a:r>
          </a:p>
        </p:txBody>
      </p:sp>
      <p:sp>
        <p:nvSpPr>
          <p:cNvPr id="28" name="TextBox 27"/>
          <p:cNvSpPr txBox="1"/>
          <p:nvPr/>
        </p:nvSpPr>
        <p:spPr>
          <a:xfrm>
            <a:off x="1714480" y="1590254"/>
            <a:ext cx="164307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600" dirty="0">
                <a:latin typeface="Times New Roman" pitchFamily="18" charset="0"/>
                <a:cs typeface="Times New Roman" pitchFamily="18" charset="0"/>
              </a:rPr>
              <a:t>Làm khô đường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654"/>
    </mc:Choice>
    <mc:Fallback xmlns="">
      <p:transition spd="slow" advTm="396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556 0.00895 L 0.22274 0.00895 " pathEditMode="relative" rAng="0" ptsTypes="AA">
                                      <p:cBhvr>
                                        <p:cTn id="6" dur="2000" fill="hold"/>
                                        <p:tgtEl>
                                          <p:spTgt spid="25"/>
                                        </p:tgtEl>
                                        <p:attrNameLst>
                                          <p:attrName>ppt_x</p:attrName>
                                          <p:attrName>ppt_y</p:attrName>
                                        </p:attrNameLst>
                                      </p:cBhvr>
                                      <p:rCtr x="114" y="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6527 -0.00555 L 0.40972 0.08889 " pathEditMode="relative" rAng="0" ptsTypes="AA">
                                      <p:cBhvr>
                                        <p:cTn id="10" dur="2000" fill="hold"/>
                                        <p:tgtEl>
                                          <p:spTgt spid="27"/>
                                        </p:tgtEl>
                                        <p:attrNameLst>
                                          <p:attrName>ppt_x</p:attrName>
                                          <p:attrName>ppt_y</p:attrName>
                                        </p:attrNameLst>
                                      </p:cBhvr>
                                      <p:rCtr x="172" y="4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967 -0.0071 L 0.60069 -0.20309 " pathEditMode="relative" rAng="0" ptsTypes="AA">
                                      <p:cBhvr>
                                        <p:cTn id="14" dur="2000" fill="hold"/>
                                        <p:tgtEl>
                                          <p:spTgt spid="23"/>
                                        </p:tgtEl>
                                        <p:attrNameLst>
                                          <p:attrName>ppt_x</p:attrName>
                                          <p:attrName>ppt_y</p:attrName>
                                        </p:attrNameLst>
                                      </p:cBhvr>
                                      <p:rCtr x="252" y="-98"/>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04166 0.03024 L 0.22274 0.2821 " pathEditMode="relative" rAng="0" ptsTypes="AA">
                                      <p:cBhvr>
                                        <p:cTn id="18" dur="2000" fill="hold"/>
                                        <p:tgtEl>
                                          <p:spTgt spid="26"/>
                                        </p:tgtEl>
                                        <p:attrNameLst>
                                          <p:attrName>ppt_x</p:attrName>
                                          <p:attrName>ppt_y</p:attrName>
                                        </p:attrNameLst>
                                      </p:cBhvr>
                                      <p:rCtr x="90" y="126"/>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0849 -0.00617 L 0.40781 0.10555 " pathEditMode="relative" rAng="0" ptsTypes="AA">
                                      <p:cBhvr>
                                        <p:cTn id="22" dur="2000" fill="hold"/>
                                        <p:tgtEl>
                                          <p:spTgt spid="24"/>
                                        </p:tgtEl>
                                        <p:attrNameLst>
                                          <p:attrName>ppt_x</p:attrName>
                                          <p:attrName>ppt_y</p:attrName>
                                        </p:attrNameLst>
                                      </p:cBhvr>
                                      <p:rCtr x="161" y="56"/>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0.08889 0.0179 L 0.60868 0.56388 " pathEditMode="relative" rAng="0" ptsTypes="AA">
                                      <p:cBhvr>
                                        <p:cTn id="26" dur="2000" fill="hold"/>
                                        <p:tgtEl>
                                          <p:spTgt spid="28"/>
                                        </p:tgtEl>
                                        <p:attrNameLst>
                                          <p:attrName>ppt_x</p:attrName>
                                          <p:attrName>ppt_y</p:attrName>
                                        </p:attrNameLst>
                                      </p:cBhvr>
                                      <p:rCtr x="260" y="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785918" y="2428874"/>
            <a:ext cx="357190" cy="357190"/>
          </a:xfrm>
          <a:prstGeom prst="ellipse">
            <a:avLst/>
          </a:prstGeom>
          <a:solidFill>
            <a:srgbClr val="32AE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4514" name="Picture 2" descr="https://quizizz.com/media/resource/gs/quizizz-media/quizzes/78d36109-847a-4216-ab4c-f2b28c8c7a46"/>
          <p:cNvPicPr>
            <a:picLocks noChangeAspect="1" noChangeArrowheads="1"/>
          </p:cNvPicPr>
          <p:nvPr/>
        </p:nvPicPr>
        <p:blipFill>
          <a:blip r:embed="rId3"/>
          <a:srcRect/>
          <a:stretch>
            <a:fillRect/>
          </a:stretch>
        </p:blipFill>
        <p:spPr bwMode="auto">
          <a:xfrm>
            <a:off x="5715008" y="142858"/>
            <a:ext cx="2857500" cy="2071702"/>
          </a:xfrm>
          <a:prstGeom prst="rect">
            <a:avLst/>
          </a:prstGeom>
          <a:noFill/>
        </p:spPr>
      </p:pic>
      <p:sp>
        <p:nvSpPr>
          <p:cNvPr id="3" name="Rectangle 2"/>
          <p:cNvSpPr/>
          <p:nvPr/>
        </p:nvSpPr>
        <p:spPr>
          <a:xfrm>
            <a:off x="1785918" y="428610"/>
            <a:ext cx="3929090" cy="1323439"/>
          </a:xfrm>
          <a:prstGeom prst="rect">
            <a:avLst/>
          </a:prstGeom>
        </p:spPr>
        <p:txBody>
          <a:bodyPr wrap="square">
            <a:spAutoFit/>
          </a:bodyPr>
          <a:lstStyle/>
          <a:p>
            <a:r>
              <a:rPr lang="vi-VN" sz="2000" b="1" dirty="0">
                <a:latin typeface="Times New Roman" pitchFamily="18" charset="0"/>
                <a:cs typeface="Times New Roman" pitchFamily="18" charset="0"/>
              </a:rPr>
              <a:t>Câu 5: </a:t>
            </a:r>
            <a:r>
              <a:rPr lang="vi-VN" sz="2000" dirty="0">
                <a:latin typeface="Times New Roman" pitchFamily="18" charset="0"/>
                <a:cs typeface="Times New Roman" pitchFamily="18" charset="0"/>
              </a:rPr>
              <a:t>Cho hình ảnh về dụng cụ</a:t>
            </a:r>
          </a:p>
          <a:p>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hình</a:t>
            </a:r>
            <a:r>
              <a:rPr lang="vi-VN" sz="2000" dirty="0">
                <a:latin typeface="Times New Roman" pitchFamily="18" charset="0"/>
                <a:cs typeface="Times New Roman" pitchFamily="18" charset="0"/>
              </a:rPr>
              <a:t> bên: Theo em, </a:t>
            </a:r>
            <a:r>
              <a:rPr lang="vi-VN" sz="2000" dirty="0" err="1">
                <a:latin typeface="Times New Roman" pitchFamily="18" charset="0"/>
                <a:cs typeface="Times New Roman" pitchFamily="18" charset="0"/>
              </a:rPr>
              <a:t>dụng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cụ</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này</a:t>
            </a:r>
            <a:r>
              <a:rPr lang="vi-VN" sz="2000" dirty="0">
                <a:latin typeface="Times New Roman" pitchFamily="18" charset="0"/>
                <a:cs typeface="Times New Roman" pitchFamily="18" charset="0"/>
              </a:rPr>
              <a:t> có thể được sử dụng để tách riêng </a:t>
            </a:r>
            <a:r>
              <a:rPr lang="vi-VN" sz="2000" dirty="0" err="1">
                <a:latin typeface="Times New Roman" pitchFamily="18" charset="0"/>
                <a:cs typeface="Times New Roman" pitchFamily="18" charset="0"/>
              </a:rPr>
              <a:t>các</a:t>
            </a:r>
            <a:r>
              <a:rPr lang="vi-VN" sz="2000" dirty="0">
                <a:latin typeface="Times New Roman" pitchFamily="18" charset="0"/>
                <a:cs typeface="Times New Roman" pitchFamily="18" charset="0"/>
              </a:rPr>
              <a:t> </a:t>
            </a:r>
          </a:p>
          <a:p>
            <a:r>
              <a:rPr lang="vi-VN" sz="2000" dirty="0" err="1">
                <a:latin typeface="Times New Roman" pitchFamily="18" charset="0"/>
                <a:cs typeface="Times New Roman" pitchFamily="18" charset="0"/>
              </a:rPr>
              <a:t>chất</a:t>
            </a:r>
            <a:r>
              <a:rPr lang="vi-VN" sz="2000" dirty="0">
                <a:latin typeface="Times New Roman" pitchFamily="18" charset="0"/>
                <a:cs typeface="Times New Roman" pitchFamily="18" charset="0"/>
              </a:rPr>
              <a:t> trong hỗn hợp nào dưới đây?</a:t>
            </a:r>
          </a:p>
        </p:txBody>
      </p:sp>
      <p:sp>
        <p:nvSpPr>
          <p:cNvPr id="4" name="Rectangle 3"/>
          <p:cNvSpPr/>
          <p:nvPr/>
        </p:nvSpPr>
        <p:spPr>
          <a:xfrm>
            <a:off x="1785918" y="2071684"/>
            <a:ext cx="3929090" cy="1323439"/>
          </a:xfrm>
          <a:prstGeom prst="rect">
            <a:avLst/>
          </a:prstGeom>
        </p:spPr>
        <p:txBody>
          <a:bodyPr wrap="square">
            <a:spAutoFit/>
          </a:bodyPr>
          <a:lstStyle/>
          <a:p>
            <a:r>
              <a:rPr lang="vi-VN" sz="2000" dirty="0">
                <a:latin typeface="Times New Roman" pitchFamily="18" charset="0"/>
                <a:cs typeface="Times New Roman" pitchFamily="18" charset="0"/>
              </a:rPr>
              <a:t>A. Nước và rượu</a:t>
            </a:r>
          </a:p>
          <a:p>
            <a:r>
              <a:rPr lang="vi-VN" sz="2000" dirty="0">
                <a:latin typeface="Times New Roman" pitchFamily="18" charset="0"/>
                <a:cs typeface="Times New Roman" pitchFamily="18" charset="0"/>
              </a:rPr>
              <a:t>B. Dầu ăn và nước</a:t>
            </a:r>
          </a:p>
          <a:p>
            <a:r>
              <a:rPr lang="vi-VN" sz="2000" dirty="0">
                <a:latin typeface="Times New Roman" pitchFamily="18" charset="0"/>
                <a:cs typeface="Times New Roman" pitchFamily="18" charset="0"/>
              </a:rPr>
              <a:t>C. Bột mì lẫn trong nước</a:t>
            </a:r>
          </a:p>
          <a:p>
            <a:r>
              <a:rPr lang="vi-VN" sz="2000" dirty="0">
                <a:latin typeface="Times New Roman" pitchFamily="18" charset="0"/>
                <a:cs typeface="Times New Roman" pitchFamily="18" charset="0"/>
              </a:rPr>
              <a:t>D. Cát lẫn trong nước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504"/>
    </mc:Choice>
    <mc:Fallback xmlns="">
      <p:transition spd="slow" advTm="26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951" y="71420"/>
            <a:ext cx="2643206" cy="4000528"/>
          </a:xfrm>
          <a:prstGeom prst="rect">
            <a:avLst/>
          </a:prstGeom>
        </p:spPr>
      </p:pic>
      <p:sp>
        <p:nvSpPr>
          <p:cNvPr id="3" name="Rectangle 2"/>
          <p:cNvSpPr/>
          <p:nvPr/>
        </p:nvSpPr>
        <p:spPr>
          <a:xfrm>
            <a:off x="1643042" y="2451541"/>
            <a:ext cx="5000660" cy="923330"/>
          </a:xfrm>
          <a:prstGeom prst="rect">
            <a:avLst/>
          </a:prstGeom>
        </p:spPr>
        <p:txBody>
          <a:bodyPr wrap="square">
            <a:spAutoFit/>
          </a:bodyPr>
          <a:lstStyle/>
          <a:p>
            <a:r>
              <a:rPr lang="vi-VN" dirty="0">
                <a:latin typeface="Times New Roman" pitchFamily="18" charset="0"/>
                <a:cs typeface="Times New Roman" pitchFamily="18" charset="0"/>
              </a:rPr>
              <a:t>+ Sưu tầm tranh ảnh về việc làm muối từ nước </a:t>
            </a:r>
          </a:p>
          <a:p>
            <a:r>
              <a:rPr lang="vi-VN" dirty="0" err="1">
                <a:latin typeface="Times New Roman" pitchFamily="18" charset="0"/>
                <a:cs typeface="Times New Roman" pitchFamily="18" charset="0"/>
              </a:rPr>
              <a:t>biển</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sạch</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và</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trình</a:t>
            </a:r>
            <a:r>
              <a:rPr lang="vi-VN" dirty="0">
                <a:latin typeface="Times New Roman" pitchFamily="18" charset="0"/>
                <a:cs typeface="Times New Roman" pitchFamily="18" charset="0"/>
              </a:rPr>
              <a:t> bày bài sưu tập dưới dạng </a:t>
            </a:r>
            <a:r>
              <a:rPr lang="vi-VN" dirty="0" err="1">
                <a:latin typeface="Times New Roman" pitchFamily="18" charset="0"/>
                <a:cs typeface="Times New Roman" pitchFamily="18" charset="0"/>
              </a:rPr>
              <a:t>poster</a:t>
            </a:r>
            <a:r>
              <a:rPr lang="vi-VN" dirty="0">
                <a:latin typeface="Times New Roman" pitchFamily="18" charset="0"/>
                <a:cs typeface="Times New Roman" pitchFamily="18" charset="0"/>
              </a:rPr>
              <a:t> </a:t>
            </a:r>
          </a:p>
          <a:p>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Ứng</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dụng</a:t>
            </a:r>
            <a:r>
              <a:rPr lang="vi-VN" dirty="0">
                <a:latin typeface="Times New Roman" pitchFamily="18" charset="0"/>
                <a:cs typeface="Times New Roman" pitchFamily="18" charset="0"/>
              </a:rPr>
              <a:t> </a:t>
            </a:r>
            <a:r>
              <a:rPr lang="vi-VN" b="1" u="sng" dirty="0" err="1">
                <a:latin typeface="Times New Roman" pitchFamily="18" charset="0"/>
                <a:cs typeface="Times New Roman" pitchFamily="18" charset="0"/>
              </a:rPr>
              <a:t>cách</a:t>
            </a:r>
            <a:r>
              <a:rPr lang="vi-VN" b="1" u="sng" dirty="0">
                <a:latin typeface="Times New Roman" pitchFamily="18" charset="0"/>
                <a:cs typeface="Times New Roman" pitchFamily="18" charset="0"/>
              </a:rPr>
              <a:t> </a:t>
            </a:r>
            <a:r>
              <a:rPr lang="vi-VN" b="1" u="sng" dirty="0" err="1">
                <a:latin typeface="Times New Roman" pitchFamily="18" charset="0"/>
                <a:cs typeface="Times New Roman" pitchFamily="18" charset="0"/>
              </a:rPr>
              <a:t>lọc</a:t>
            </a:r>
            <a:r>
              <a:rPr lang="vi-VN" b="1" u="sng" dirty="0">
                <a:latin typeface="Times New Roman" pitchFamily="18" charset="0"/>
                <a:cs typeface="Times New Roman" pitchFamily="18" charset="0"/>
              </a:rPr>
              <a:t> </a:t>
            </a:r>
            <a:r>
              <a:rPr lang="vi-VN" dirty="0" err="1">
                <a:latin typeface="Times New Roman" pitchFamily="18" charset="0"/>
                <a:cs typeface="Times New Roman" pitchFamily="18" charset="0"/>
              </a:rPr>
              <a:t>để</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tách</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chất</a:t>
            </a:r>
            <a:r>
              <a:rPr lang="vi-VN" dirty="0">
                <a:latin typeface="Times New Roman" pitchFamily="18" charset="0"/>
                <a:cs typeface="Times New Roman" pitchFamily="18" charset="0"/>
              </a:rPr>
              <a:t> trong </a:t>
            </a:r>
            <a:r>
              <a:rPr lang="vi-VN" dirty="0" err="1">
                <a:latin typeface="Times New Roman" pitchFamily="18" charset="0"/>
                <a:cs typeface="Times New Roman" pitchFamily="18" charset="0"/>
              </a:rPr>
              <a:t>cuộc</a:t>
            </a:r>
            <a:r>
              <a:rPr lang="vi-VN" dirty="0">
                <a:latin typeface="Times New Roman" pitchFamily="18" charset="0"/>
                <a:cs typeface="Times New Roman" pitchFamily="18" charset="0"/>
              </a:rPr>
              <a:t> </a:t>
            </a:r>
            <a:r>
              <a:rPr lang="vi-VN" dirty="0" err="1">
                <a:latin typeface="Times New Roman" pitchFamily="18" charset="0"/>
                <a:cs typeface="Times New Roman" pitchFamily="18" charset="0"/>
              </a:rPr>
              <a:t>sống</a:t>
            </a:r>
            <a:r>
              <a:rPr lang="vi-VN" dirty="0">
                <a:latin typeface="Times New Roman" pitchFamily="18" charset="0"/>
                <a:cs typeface="Times New Roman" pitchFamily="18" charset="0"/>
              </a:rPr>
              <a:t>. </a:t>
            </a:r>
          </a:p>
        </p:txBody>
      </p:sp>
      <p:sp>
        <p:nvSpPr>
          <p:cNvPr id="5" name="Rectangle 4"/>
          <p:cNvSpPr/>
          <p:nvPr/>
        </p:nvSpPr>
        <p:spPr>
          <a:xfrm>
            <a:off x="2571737" y="428610"/>
            <a:ext cx="3214709" cy="523220"/>
          </a:xfrm>
          <a:prstGeom prst="rect">
            <a:avLst/>
          </a:prstGeom>
        </p:spPr>
        <p:txBody>
          <a:bodyPr wrap="square">
            <a:spAutoFit/>
          </a:bodyPr>
          <a:lstStyle/>
          <a:p>
            <a:r>
              <a:rPr lang="vi-VN" sz="2800" b="1" dirty="0">
                <a:solidFill>
                  <a:schemeClr val="accent1">
                    <a:lumMod val="50000"/>
                  </a:schemeClr>
                </a:solidFill>
                <a:latin typeface="Times New Roman" pitchFamily="18" charset="0"/>
                <a:cs typeface="Times New Roman" pitchFamily="18" charset="0"/>
              </a:rPr>
              <a:t>BÀI TẬP VỀ NHÀ</a:t>
            </a:r>
          </a:p>
        </p:txBody>
      </p:sp>
      <p:sp>
        <p:nvSpPr>
          <p:cNvPr id="6" name="Rectangle 5"/>
          <p:cNvSpPr/>
          <p:nvPr/>
        </p:nvSpPr>
        <p:spPr>
          <a:xfrm>
            <a:off x="1643042" y="1256005"/>
            <a:ext cx="4786346" cy="1315745"/>
          </a:xfrm>
          <a:prstGeom prst="rect">
            <a:avLst/>
          </a:prstGeom>
        </p:spPr>
        <p:txBody>
          <a:bodyPr wrap="square">
            <a:spAutoFit/>
          </a:bodyPr>
          <a:lstStyle/>
          <a:p>
            <a:pPr lvl="0" algn="just">
              <a:spcAft>
                <a:spcPts val="300"/>
              </a:spcAft>
              <a:buSzPts val="1000"/>
              <a:tabLst>
                <a:tab pos="535305" algn="l"/>
              </a:tabLst>
            </a:pP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Hãy</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chọn</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phương</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pháp</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phù</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hợp</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để</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tách</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các</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p>
          <a:p>
            <a:pPr lvl="0" algn="just">
              <a:spcAft>
                <a:spcPts val="300"/>
              </a:spcAft>
              <a:buSzPts val="1000"/>
              <a:tabLst>
                <a:tab pos="535305" algn="l"/>
              </a:tabLst>
            </a:pPr>
            <a:r>
              <a:rPr lang="en-US" dirty="0" err="1">
                <a:solidFill>
                  <a:schemeClr val="bg2">
                    <a:lumMod val="10000"/>
                  </a:schemeClr>
                </a:solidFill>
                <a:latin typeface="Times New Roman" pitchFamily="18" charset="0"/>
                <a:ea typeface="Roboto" panose="02000000000000000000" pitchFamily="2" charset="0"/>
                <a:cs typeface="Times New Roman" pitchFamily="18" charset="0"/>
              </a:rPr>
              <a:t>chất</a:t>
            </a:r>
            <a:r>
              <a:rPr lang="en-US" dirty="0">
                <a:solidFill>
                  <a:schemeClr val="bg2">
                    <a:lumMod val="10000"/>
                  </a:schemeClr>
                </a:solidFill>
                <a:latin typeface="Times New Roman" pitchFamily="18" charset="0"/>
                <a:ea typeface="Roboto" panose="02000000000000000000" pitchFamily="2" charset="0"/>
                <a:cs typeface="Times New Roman" pitchFamily="18" charset="0"/>
              </a:rPr>
              <a:t> ra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khỏi</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hỗn</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hợp</a:t>
            </a:r>
            <a:r>
              <a:rPr lang="vi-VN" dirty="0">
                <a:solidFill>
                  <a:schemeClr val="bg2">
                    <a:lumMod val="10000"/>
                  </a:schemeClr>
                </a:solidFill>
                <a:latin typeface="Times New Roman" pitchFamily="18" charset="0"/>
                <a:ea typeface="Roboto" panose="02000000000000000000" pitchFamily="2" charset="0"/>
                <a:cs typeface="Times New Roman" pitchFamily="18" charset="0"/>
              </a:rPr>
              <a:t>.</a:t>
            </a:r>
            <a:endParaRPr lang="en-US" dirty="0">
              <a:solidFill>
                <a:schemeClr val="bg2">
                  <a:lumMod val="10000"/>
                </a:schemeClr>
              </a:solidFill>
              <a:latin typeface="Times New Roman" pitchFamily="18" charset="0"/>
              <a:ea typeface="Roboto" panose="02000000000000000000" pitchFamily="2" charset="0"/>
              <a:cs typeface="Times New Roman" pitchFamily="18" charset="0"/>
            </a:endParaRPr>
          </a:p>
          <a:p>
            <a:pPr lvl="0" algn="just">
              <a:spcAft>
                <a:spcPts val="300"/>
              </a:spcAft>
              <a:buSzPts val="1000"/>
              <a:tabLst>
                <a:tab pos="535305" algn="l"/>
              </a:tabLst>
            </a:pPr>
            <a:r>
              <a:rPr lang="en-US" dirty="0">
                <a:solidFill>
                  <a:schemeClr val="bg2">
                    <a:lumMod val="10000"/>
                  </a:schemeClr>
                </a:solidFill>
                <a:latin typeface="Times New Roman" pitchFamily="18" charset="0"/>
                <a:ea typeface="Roboto" panose="02000000000000000000" pitchFamily="2" charset="0"/>
                <a:cs typeface="Times New Roman" pitchFamily="18" charset="0"/>
              </a:rPr>
              <a:t>	-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Đường</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và</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nước</a:t>
            </a:r>
            <a:r>
              <a:rPr lang="en-US" dirty="0">
                <a:solidFill>
                  <a:schemeClr val="bg2">
                    <a:lumMod val="10000"/>
                  </a:schemeClr>
                </a:solidFill>
                <a:latin typeface="Times New Roman" pitchFamily="18" charset="0"/>
                <a:ea typeface="Roboto" panose="02000000000000000000" pitchFamily="2" charset="0"/>
                <a:cs typeface="Times New Roman" pitchFamily="18" charset="0"/>
              </a:rPr>
              <a:t>.</a:t>
            </a:r>
          </a:p>
          <a:p>
            <a:pPr lvl="0" algn="just">
              <a:spcAft>
                <a:spcPts val="300"/>
              </a:spcAft>
              <a:buSzPts val="1000"/>
              <a:tabLst>
                <a:tab pos="535305" algn="l"/>
              </a:tabLst>
            </a:pPr>
            <a:r>
              <a:rPr lang="en-US" dirty="0">
                <a:solidFill>
                  <a:schemeClr val="bg2">
                    <a:lumMod val="10000"/>
                  </a:schemeClr>
                </a:solidFill>
                <a:latin typeface="Times New Roman" pitchFamily="18" charset="0"/>
                <a:ea typeface="Roboto" panose="02000000000000000000" pitchFamily="2" charset="0"/>
                <a:cs typeface="Times New Roman" pitchFamily="18" charset="0"/>
              </a:rPr>
              <a:t>	-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Bột</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mì</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và</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nước</a:t>
            </a:r>
            <a:r>
              <a:rPr lang="en-US" dirty="0">
                <a:solidFill>
                  <a:schemeClr val="bg2">
                    <a:lumMod val="10000"/>
                  </a:schemeClr>
                </a:solidFill>
                <a:latin typeface="Times New Roman" pitchFamily="18" charset="0"/>
                <a:ea typeface="Roboto" panose="02000000000000000000" pitchFamily="2" charset="0"/>
                <a:cs typeface="Times New Roman" pitchFamily="18" charset="0"/>
              </a:rPr>
              <a:t>.</a:t>
            </a:r>
            <a:endParaRPr lang="vi-VN" dirty="0">
              <a:solidFill>
                <a:schemeClr val="bg2">
                  <a:lumMod val="10000"/>
                </a:schemeClr>
              </a:solidFill>
              <a:latin typeface="Times New Roman" pitchFamily="18" charset="0"/>
              <a:ea typeface="Roboto" panose="02000000000000000000" pitchFamily="2" charset="0"/>
              <a:cs typeface="Times New Roman" pitchFamily="18" charset="0"/>
            </a:endParaRPr>
          </a:p>
        </p:txBody>
      </p:sp>
      <p:sp>
        <p:nvSpPr>
          <p:cNvPr id="7" name="Rectangle 5">
            <a:extLst>
              <a:ext uri="{FF2B5EF4-FFF2-40B4-BE49-F238E27FC236}">
                <a16:creationId xmlns:a16="http://schemas.microsoft.com/office/drawing/2014/main" id="{EE172805-0164-4723-BE49-A6A93BAB67E1}"/>
              </a:ext>
            </a:extLst>
          </p:cNvPr>
          <p:cNvSpPr/>
          <p:nvPr/>
        </p:nvSpPr>
        <p:spPr>
          <a:xfrm>
            <a:off x="1657862" y="3363838"/>
            <a:ext cx="4786346" cy="1000274"/>
          </a:xfrm>
          <a:prstGeom prst="rect">
            <a:avLst/>
          </a:prstGeom>
        </p:spPr>
        <p:txBody>
          <a:bodyPr wrap="square">
            <a:spAutoFit/>
          </a:bodyPr>
          <a:lstStyle/>
          <a:p>
            <a:pPr lvl="0" algn="just">
              <a:spcAft>
                <a:spcPts val="300"/>
              </a:spcAft>
              <a:buSzPts val="1000"/>
              <a:tabLst>
                <a:tab pos="535305" algn="l"/>
              </a:tabLst>
            </a:pP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en-US" dirty="0" err="1">
                <a:solidFill>
                  <a:schemeClr val="bg2">
                    <a:lumMod val="10000"/>
                  </a:schemeClr>
                </a:solidFill>
                <a:latin typeface="Times New Roman" pitchFamily="18" charset="0"/>
                <a:ea typeface="Roboto" panose="02000000000000000000" pitchFamily="2" charset="0"/>
                <a:cs typeface="Times New Roman" pitchFamily="18" charset="0"/>
              </a:rPr>
              <a:t>Trong</a:t>
            </a:r>
            <a:r>
              <a:rPr lang="en-US"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a:solidFill>
                  <a:schemeClr val="bg2">
                    <a:lumMod val="10000"/>
                  </a:schemeClr>
                </a:solidFill>
                <a:latin typeface="Times New Roman" pitchFamily="18" charset="0"/>
                <a:ea typeface="Roboto" panose="02000000000000000000" pitchFamily="2" charset="0"/>
                <a:cs typeface="Times New Roman" pitchFamily="18" charset="0"/>
              </a:rPr>
              <a:t>cây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sả</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có</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chứa</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mùi</a:t>
            </a:r>
            <a:r>
              <a:rPr lang="vi-VN" dirty="0">
                <a:solidFill>
                  <a:schemeClr val="bg2">
                    <a:lumMod val="10000"/>
                  </a:schemeClr>
                </a:solidFill>
                <a:latin typeface="Times New Roman" pitchFamily="18" charset="0"/>
                <a:ea typeface="Roboto" panose="02000000000000000000" pitchFamily="2" charset="0"/>
                <a:cs typeface="Times New Roman" pitchFamily="18" charset="0"/>
              </a:rPr>
              <a:t> thơm,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đó</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là</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mùi</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của</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p>
          <a:p>
            <a:pPr lvl="0" algn="just">
              <a:spcAft>
                <a:spcPts val="300"/>
              </a:spcAft>
              <a:buSzPts val="1000"/>
              <a:tabLst>
                <a:tab pos="535305" algn="l"/>
              </a:tabLst>
            </a:pPr>
            <a:r>
              <a:rPr lang="vi-VN" dirty="0">
                <a:solidFill>
                  <a:schemeClr val="bg2">
                    <a:lumMod val="10000"/>
                  </a:schemeClr>
                </a:solidFill>
                <a:latin typeface="Times New Roman" pitchFamily="18" charset="0"/>
                <a:ea typeface="Roboto" panose="02000000000000000000" pitchFamily="2" charset="0"/>
                <a:cs typeface="Times New Roman" pitchFamily="18" charset="0"/>
              </a:rPr>
              <a:t>tinh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dầu</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sả</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Các</a:t>
            </a:r>
            <a:r>
              <a:rPr lang="vi-VN" dirty="0">
                <a:solidFill>
                  <a:schemeClr val="bg2">
                    <a:lumMod val="10000"/>
                  </a:schemeClr>
                </a:solidFill>
                <a:latin typeface="Times New Roman" pitchFamily="18" charset="0"/>
                <a:ea typeface="Roboto" panose="02000000000000000000" pitchFamily="2" charset="0"/>
                <a:cs typeface="Times New Roman" pitchFamily="18" charset="0"/>
              </a:rPr>
              <a:t> em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hãy</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tìm</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hiểu</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cách</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tách</a:t>
            </a:r>
            <a:r>
              <a:rPr lang="vi-VN" dirty="0">
                <a:solidFill>
                  <a:schemeClr val="bg2">
                    <a:lumMod val="10000"/>
                  </a:schemeClr>
                </a:solidFill>
                <a:latin typeface="Times New Roman" pitchFamily="18" charset="0"/>
                <a:ea typeface="Roboto" panose="02000000000000000000" pitchFamily="2" charset="0"/>
                <a:cs typeface="Times New Roman" pitchFamily="18" charset="0"/>
              </a:rPr>
              <a:t> tinh </a:t>
            </a:r>
          </a:p>
          <a:p>
            <a:pPr lvl="0" algn="just">
              <a:spcAft>
                <a:spcPts val="300"/>
              </a:spcAft>
              <a:buSzPts val="1000"/>
              <a:tabLst>
                <a:tab pos="535305" algn="l"/>
              </a:tabLst>
            </a:pPr>
            <a:r>
              <a:rPr lang="vi-VN" dirty="0" err="1">
                <a:solidFill>
                  <a:schemeClr val="bg2">
                    <a:lumMod val="10000"/>
                  </a:schemeClr>
                </a:solidFill>
                <a:latin typeface="Times New Roman" pitchFamily="18" charset="0"/>
                <a:ea typeface="Roboto" panose="02000000000000000000" pitchFamily="2" charset="0"/>
                <a:cs typeface="Times New Roman" pitchFamily="18" charset="0"/>
              </a:rPr>
              <a:t>dầu</a:t>
            </a:r>
            <a:r>
              <a:rPr lang="vi-VN" dirty="0">
                <a:solidFill>
                  <a:schemeClr val="bg2">
                    <a:lumMod val="10000"/>
                  </a:schemeClr>
                </a:solidFill>
                <a:latin typeface="Times New Roman" pitchFamily="18" charset="0"/>
                <a:ea typeface="Roboto" panose="02000000000000000000" pitchFamily="2" charset="0"/>
                <a:cs typeface="Times New Roman" pitchFamily="18" charset="0"/>
              </a:rPr>
              <a:t> </a:t>
            </a:r>
            <a:r>
              <a:rPr lang="vi-VN" dirty="0" err="1">
                <a:solidFill>
                  <a:schemeClr val="bg2">
                    <a:lumMod val="10000"/>
                  </a:schemeClr>
                </a:solidFill>
                <a:latin typeface="Times New Roman" pitchFamily="18" charset="0"/>
                <a:ea typeface="Roboto" panose="02000000000000000000" pitchFamily="2" charset="0"/>
                <a:cs typeface="Times New Roman" pitchFamily="18" charset="0"/>
              </a:rPr>
              <a:t>sả</a:t>
            </a:r>
            <a:r>
              <a:rPr lang="vi-VN" dirty="0">
                <a:solidFill>
                  <a:schemeClr val="bg2">
                    <a:lumMod val="10000"/>
                  </a:schemeClr>
                </a:solidFill>
                <a:latin typeface="Times New Roman" pitchFamily="18" charset="0"/>
                <a:ea typeface="Roboto" panose="02000000000000000000" pitchFamily="2"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35145"/>
    </mc:Choice>
    <mc:Fallback xmlns="">
      <p:transition spd="slow" advTm="351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561194"/>
            <a:ext cx="9144000" cy="576063"/>
          </a:xfrm>
        </p:spPr>
        <p:txBody>
          <a:bodyPr/>
          <a:lstStyle/>
          <a:p>
            <a:r>
              <a:rPr lang="en-US" altLang="ko-KR" sz="3600" dirty="0"/>
              <a:t>Thank you</a:t>
            </a:r>
            <a:endParaRPr lang="ko-KR" altLang="en-US" sz="3600" dirty="0"/>
          </a:p>
        </p:txBody>
      </p:sp>
    </p:spTree>
    <p:extLst>
      <p:ext uri="{BB962C8B-B14F-4D97-AF65-F5344CB8AC3E}">
        <p14:creationId xmlns:p14="http://schemas.microsoft.com/office/powerpoint/2010/main" val="61455909"/>
      </p:ext>
    </p:extLst>
  </p:cSld>
  <p:clrMapOvr>
    <a:masterClrMapping/>
  </p:clrMapOvr>
  <mc:AlternateContent xmlns:mc="http://schemas.openxmlformats.org/markup-compatibility/2006" xmlns:p14="http://schemas.microsoft.com/office/powerpoint/2010/main">
    <mc:Choice Requires="p14">
      <p:transition spd="slow" p14:dur="2000" advTm="7518"/>
    </mc:Choice>
    <mc:Fallback xmlns="">
      <p:transition spd="slow" advTm="75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52697"/>
            <a:ext cx="9144000" cy="461665"/>
          </a:xfrm>
          <a:prstGeom prst="rect">
            <a:avLst/>
          </a:prstGeom>
          <a:noFill/>
        </p:spPr>
        <p:txBody>
          <a:bodyPr wrap="square" rtlCol="0">
            <a:spAutoFit/>
          </a:bodyPr>
          <a:lstStyle/>
          <a:p>
            <a:pPr algn="just"/>
            <a:r>
              <a:rPr lang="en-US" sz="2400" dirty="0" err="1">
                <a:solidFill>
                  <a:schemeClr val="tx1"/>
                </a:solidFill>
                <a:latin typeface="Times New Roman" pitchFamily="18" charset="0"/>
                <a:ea typeface="Roboto" panose="02000000000000000000" pitchFamily="2" charset="0"/>
                <a:cs typeface="Times New Roman" pitchFamily="18" charset="0"/>
              </a:rPr>
              <a:t>Sau</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đợt</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lũ</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tràn</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về</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nguồn</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nước</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sinh</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hoạt</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của</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nhiều</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nhà</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đã</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bị</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nhiễm</a:t>
            </a:r>
            <a:r>
              <a:rPr lang="en-US" sz="2400" dirty="0">
                <a:solidFill>
                  <a:schemeClr val="tx1"/>
                </a:solidFill>
                <a:latin typeface="Times New Roman" pitchFamily="18" charset="0"/>
                <a:ea typeface="Roboto" panose="02000000000000000000" pitchFamily="2" charset="0"/>
                <a:cs typeface="Times New Roman" pitchFamily="18" charset="0"/>
              </a:rPr>
              <a:t> </a:t>
            </a:r>
            <a:r>
              <a:rPr lang="en-US" sz="2400" dirty="0" err="1">
                <a:solidFill>
                  <a:schemeClr val="tx1"/>
                </a:solidFill>
                <a:latin typeface="Times New Roman" pitchFamily="18" charset="0"/>
                <a:ea typeface="Roboto" panose="02000000000000000000" pitchFamily="2" charset="0"/>
                <a:cs typeface="Times New Roman" pitchFamily="18" charset="0"/>
              </a:rPr>
              <a:t>bẩn</a:t>
            </a:r>
            <a:r>
              <a:rPr lang="en-US" sz="2400" dirty="0">
                <a:solidFill>
                  <a:schemeClr val="tx1"/>
                </a:solidFill>
                <a:latin typeface="Times New Roman" pitchFamily="18" charset="0"/>
                <a:ea typeface="Roboto" panose="02000000000000000000" pitchFamily="2" charset="0"/>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0823"/>
            <a:ext cx="4267200" cy="335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884" y="1084682"/>
            <a:ext cx="4235116" cy="333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27499" y="3835949"/>
            <a:ext cx="1716505" cy="400110"/>
          </a:xfrm>
          <a:prstGeom prst="rect">
            <a:avLst/>
          </a:prstGeom>
          <a:noFill/>
        </p:spPr>
        <p:txBody>
          <a:bodyPr wrap="square" rtlCol="0">
            <a:spAutoFit/>
          </a:bodyPr>
          <a:lstStyle/>
          <a:p>
            <a:r>
              <a:rPr lang="en-US" sz="2000" b="1" dirty="0" err="1">
                <a:solidFill>
                  <a:srgbClr val="FFFF00"/>
                </a:solidFill>
              </a:rPr>
              <a:t>Giếng</a:t>
            </a:r>
            <a:r>
              <a:rPr lang="en-US" sz="2000" b="1" dirty="0">
                <a:solidFill>
                  <a:srgbClr val="FFFF00"/>
                </a:solidFill>
              </a:rPr>
              <a:t> </a:t>
            </a:r>
            <a:r>
              <a:rPr lang="en-US" sz="2000" b="1" dirty="0" err="1">
                <a:solidFill>
                  <a:srgbClr val="FFFF00"/>
                </a:solidFill>
              </a:rPr>
              <a:t>nước</a:t>
            </a:r>
            <a:endParaRPr lang="en-US" sz="2000" b="1" dirty="0">
              <a:solidFill>
                <a:srgbClr val="FFFF00"/>
              </a:solidFill>
            </a:endParaRPr>
          </a:p>
        </p:txBody>
      </p:sp>
      <p:sp>
        <p:nvSpPr>
          <p:cNvPr id="15" name="TextBox 14"/>
          <p:cNvSpPr txBox="1"/>
          <p:nvPr/>
        </p:nvSpPr>
        <p:spPr>
          <a:xfrm>
            <a:off x="642911" y="4572015"/>
            <a:ext cx="814393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rgbClr val="FF0000"/>
                </a:solidFill>
                <a:latin typeface="Times New Roman" pitchFamily="18" charset="0"/>
                <a:ea typeface="Roboto" panose="02000000000000000000" pitchFamily="2" charset="0"/>
                <a:cs typeface="Times New Roman" pitchFamily="18" charset="0"/>
              </a:rPr>
              <a:t>V</a:t>
            </a:r>
            <a:r>
              <a:rPr lang="vi-VN" sz="2400" b="1" dirty="0">
                <a:solidFill>
                  <a:srgbClr val="FF0000"/>
                </a:solidFill>
                <a:latin typeface="Times New Roman" pitchFamily="18" charset="0"/>
                <a:ea typeface="Roboto" panose="02000000000000000000" pitchFamily="2" charset="0"/>
                <a:cs typeface="Times New Roman" pitchFamily="18" charset="0"/>
              </a:rPr>
              <a:t>ậy làm thế nào để có nguồn nước </a:t>
            </a:r>
            <a:r>
              <a:rPr lang="en-US" sz="2400" b="1" dirty="0" err="1">
                <a:solidFill>
                  <a:srgbClr val="FF0000"/>
                </a:solidFill>
                <a:latin typeface="Times New Roman" pitchFamily="18" charset="0"/>
                <a:ea typeface="Roboto" panose="02000000000000000000" pitchFamily="2" charset="0"/>
                <a:cs typeface="Times New Roman" pitchFamily="18" charset="0"/>
              </a:rPr>
              <a:t>sạch</a:t>
            </a:r>
            <a:r>
              <a:rPr lang="en-US" sz="2400" b="1" dirty="0">
                <a:solidFill>
                  <a:srgbClr val="FF0000"/>
                </a:solidFill>
                <a:latin typeface="Times New Roman" pitchFamily="18" charset="0"/>
                <a:ea typeface="Roboto" panose="02000000000000000000" pitchFamily="2" charset="0"/>
                <a:cs typeface="Times New Roman" pitchFamily="18" charset="0"/>
              </a:rPr>
              <a:t> </a:t>
            </a:r>
            <a:r>
              <a:rPr lang="en-US" sz="2400" b="1" dirty="0" err="1">
                <a:solidFill>
                  <a:srgbClr val="FF0000"/>
                </a:solidFill>
                <a:latin typeface="Times New Roman" pitchFamily="18" charset="0"/>
                <a:ea typeface="Roboto" panose="02000000000000000000" pitchFamily="2" charset="0"/>
                <a:cs typeface="Times New Roman" pitchFamily="18" charset="0"/>
              </a:rPr>
              <a:t>sử</a:t>
            </a:r>
            <a:r>
              <a:rPr lang="en-US" sz="2400" b="1" dirty="0">
                <a:solidFill>
                  <a:srgbClr val="FF0000"/>
                </a:solidFill>
                <a:latin typeface="Times New Roman" pitchFamily="18" charset="0"/>
                <a:ea typeface="Roboto" panose="02000000000000000000" pitchFamily="2" charset="0"/>
                <a:cs typeface="Times New Roman" pitchFamily="18" charset="0"/>
              </a:rPr>
              <a:t> </a:t>
            </a:r>
            <a:r>
              <a:rPr lang="en-US" sz="2400" b="1" dirty="0" err="1">
                <a:solidFill>
                  <a:srgbClr val="FF0000"/>
                </a:solidFill>
                <a:latin typeface="Times New Roman" pitchFamily="18" charset="0"/>
                <a:ea typeface="Roboto" panose="02000000000000000000" pitchFamily="2" charset="0"/>
                <a:cs typeface="Times New Roman" pitchFamily="18" charset="0"/>
              </a:rPr>
              <a:t>dụng</a:t>
            </a:r>
            <a:r>
              <a:rPr lang="vi-VN" sz="2400" b="1" dirty="0">
                <a:solidFill>
                  <a:srgbClr val="FF0000"/>
                </a:solidFill>
                <a:latin typeface="Times New Roman" pitchFamily="18" charset="0"/>
                <a:ea typeface="Roboto" panose="02000000000000000000" pitchFamily="2" charset="0"/>
                <a:cs typeface="Times New Roman" pitchFamily="18" charset="0"/>
              </a:rPr>
              <a:t> an toàn?</a:t>
            </a:r>
            <a:endParaRPr lang="en-US" sz="2400" b="1" dirty="0">
              <a:solidFill>
                <a:srgbClr val="FF0000"/>
              </a:solidFill>
              <a:latin typeface="Times New Roman" pitchFamily="18" charset="0"/>
              <a:ea typeface="Roboto" panose="02000000000000000000" pitchFamily="2" charset="0"/>
              <a:cs typeface="Times New Roman" pitchFamily="18" charset="0"/>
            </a:endParaRPr>
          </a:p>
        </p:txBody>
      </p:sp>
    </p:spTree>
    <p:custDataLst>
      <p:tags r:id="rId1"/>
    </p:custDataLst>
    <p:extLst>
      <p:ext uri="{BB962C8B-B14F-4D97-AF65-F5344CB8AC3E}">
        <p14:creationId xmlns:p14="http://schemas.microsoft.com/office/powerpoint/2010/main" val="1646300295"/>
      </p:ext>
    </p:extLst>
  </p:cSld>
  <p:clrMapOvr>
    <a:masterClrMapping/>
  </p:clrMapOvr>
  <mc:AlternateContent xmlns:mc="http://schemas.openxmlformats.org/markup-compatibility/2006" xmlns:p14="http://schemas.microsoft.com/office/powerpoint/2010/main">
    <mc:Choice Requires="p14">
      <p:transition spd="slow" p14:dur="2000" advTm="30929"/>
    </mc:Choice>
    <mc:Fallback xmlns="">
      <p:transition spd="slow" advTm="309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841792" y="566926"/>
            <a:ext cx="151615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000" b="1" dirty="0" err="1">
                <a:latin typeface="Times New Roman" pitchFamily="18" charset="0"/>
                <a:cs typeface="Times New Roman" pitchFamily="18" charset="0"/>
              </a:rPr>
              <a:t>Mục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tiêu</a:t>
            </a:r>
            <a:endParaRPr lang="en-US" sz="2000" b="1" dirty="0">
              <a:latin typeface="Times New Roman" pitchFamily="18" charset="0"/>
              <a:cs typeface="Times New Roman" pitchFamily="18" charset="0"/>
            </a:endParaRPr>
          </a:p>
        </p:txBody>
      </p:sp>
      <p:grpSp>
        <p:nvGrpSpPr>
          <p:cNvPr id="6" name="Group 5"/>
          <p:cNvGrpSpPr/>
          <p:nvPr/>
        </p:nvGrpSpPr>
        <p:grpSpPr>
          <a:xfrm>
            <a:off x="3131840" y="1285866"/>
            <a:ext cx="5256584" cy="1285884"/>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20" name="Group 19"/>
          <p:cNvGrpSpPr/>
          <p:nvPr/>
        </p:nvGrpSpPr>
        <p:grpSpPr>
          <a:xfrm>
            <a:off x="3120330" y="2793857"/>
            <a:ext cx="5256584" cy="1000132"/>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14575" y="4013937"/>
            <a:ext cx="5256584" cy="1009976"/>
            <a:chOff x="3131840" y="1479528"/>
            <a:chExt cx="5256584" cy="588102"/>
          </a:xfrm>
        </p:grpSpPr>
        <p:sp>
          <p:nvSpPr>
            <p:cNvPr id="24" name="Rectangle 23"/>
            <p:cNvSpPr/>
            <p:nvPr/>
          </p:nvSpPr>
          <p:spPr>
            <a:xfrm>
              <a:off x="3131840" y="1479528"/>
              <a:ext cx="5256584" cy="5760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1" name="TextBox 30"/>
          <p:cNvSpPr txBox="1"/>
          <p:nvPr/>
        </p:nvSpPr>
        <p:spPr>
          <a:xfrm>
            <a:off x="3851840" y="1299983"/>
            <a:ext cx="4392568" cy="1200329"/>
          </a:xfrm>
          <a:prstGeom prst="rect">
            <a:avLst/>
          </a:prstGeom>
          <a:noFill/>
        </p:spPr>
        <p:txBody>
          <a:bodyPr wrap="square" rtlCol="0">
            <a:spAutoFit/>
          </a:bodyPr>
          <a:lstStyle/>
          <a:p>
            <a:r>
              <a:rPr lang="en-US" altLang="ko-KR" dirty="0" err="1">
                <a:solidFill>
                  <a:schemeClr val="tx1">
                    <a:lumMod val="75000"/>
                    <a:lumOff val="25000"/>
                  </a:schemeClr>
                </a:solidFill>
                <a:latin typeface="Times New Roman" pitchFamily="18" charset="0"/>
                <a:cs typeface="Times New Roman" pitchFamily="18" charset="0"/>
              </a:rPr>
              <a:t>Chỉ</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ra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được</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mối</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liên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hệ</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giữa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tính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chất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vật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lí</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của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một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số</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chất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thông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thường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với</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phương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pháp</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chúng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ra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khỏi</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hỗn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hợp</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và</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ứng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dụng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của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chúng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trong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thực</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tiễn</a:t>
            </a:r>
            <a:r>
              <a:rPr lang="en-US" altLang="ko-KR" dirty="0">
                <a:solidFill>
                  <a:schemeClr val="tx1">
                    <a:lumMod val="75000"/>
                    <a:lumOff val="25000"/>
                  </a:schemeClr>
                </a:solidFill>
                <a:latin typeface="Times New Roman" pitchFamily="18" charset="0"/>
                <a:cs typeface="Times New Roman" pitchFamily="18" charset="0"/>
              </a:rPr>
              <a:t>. </a:t>
            </a:r>
            <a:endParaRPr lang="ko-KR" altLang="en-US" dirty="0">
              <a:solidFill>
                <a:schemeClr val="tx1">
                  <a:lumMod val="75000"/>
                  <a:lumOff val="25000"/>
                </a:schemeClr>
              </a:solidFill>
              <a:latin typeface="Times New Roman" pitchFamily="18" charset="0"/>
              <a:cs typeface="Times New Roman" pitchFamily="18" charset="0"/>
            </a:endParaRPr>
          </a:p>
        </p:txBody>
      </p:sp>
      <p:sp>
        <p:nvSpPr>
          <p:cNvPr id="41" name="TextBox 40"/>
          <p:cNvSpPr txBox="1"/>
          <p:nvPr/>
        </p:nvSpPr>
        <p:spPr>
          <a:xfrm>
            <a:off x="3851840" y="2793857"/>
            <a:ext cx="4392568" cy="923330"/>
          </a:xfrm>
          <a:prstGeom prst="rect">
            <a:avLst/>
          </a:prstGeom>
          <a:noFill/>
        </p:spPr>
        <p:txBody>
          <a:bodyPr wrap="square" rtlCol="0">
            <a:spAutoFit/>
          </a:bodyPr>
          <a:lstStyle/>
          <a:p>
            <a:r>
              <a:rPr lang="en-US" altLang="ko-KR" dirty="0" err="1">
                <a:solidFill>
                  <a:schemeClr val="tx1">
                    <a:lumMod val="75000"/>
                    <a:lumOff val="25000"/>
                  </a:schemeClr>
                </a:solidFill>
                <a:latin typeface="Times New Roman" pitchFamily="18" charset="0"/>
                <a:cs typeface="Times New Roman" pitchFamily="18" charset="0"/>
              </a:rPr>
              <a:t>Trình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bày</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được</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một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số</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phương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pháp</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đơn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giản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để</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chất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ra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khỏi</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hỗn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hợp</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và</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ứng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dụng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của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các</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đó</a:t>
            </a:r>
            <a:r>
              <a:rPr lang="en-US" altLang="ko-KR" dirty="0">
                <a:solidFill>
                  <a:schemeClr val="tx1">
                    <a:lumMod val="75000"/>
                    <a:lumOff val="25000"/>
                  </a:schemeClr>
                </a:solidFill>
                <a:latin typeface="Times New Roman" pitchFamily="18" charset="0"/>
                <a:cs typeface="Times New Roman" pitchFamily="18" charset="0"/>
              </a:rPr>
              <a:t>. </a:t>
            </a:r>
            <a:endParaRPr lang="ko-KR" altLang="en-US" dirty="0">
              <a:solidFill>
                <a:schemeClr val="tx1">
                  <a:lumMod val="75000"/>
                  <a:lumOff val="25000"/>
                </a:schemeClr>
              </a:solidFill>
              <a:latin typeface="Times New Roman" pitchFamily="18" charset="0"/>
              <a:cs typeface="Times New Roman" pitchFamily="18" charset="0"/>
            </a:endParaRPr>
          </a:p>
        </p:txBody>
      </p:sp>
      <p:sp>
        <p:nvSpPr>
          <p:cNvPr id="44" name="TextBox 43"/>
          <p:cNvSpPr txBox="1"/>
          <p:nvPr/>
        </p:nvSpPr>
        <p:spPr>
          <a:xfrm>
            <a:off x="3851840" y="4095327"/>
            <a:ext cx="4392568" cy="923330"/>
          </a:xfrm>
          <a:prstGeom prst="rect">
            <a:avLst/>
          </a:prstGeom>
          <a:noFill/>
        </p:spPr>
        <p:txBody>
          <a:bodyPr wrap="square" rtlCol="0">
            <a:spAutoFit/>
          </a:bodyPr>
          <a:lstStyle/>
          <a:p>
            <a:r>
              <a:rPr lang="en-US" altLang="ko-KR" dirty="0" err="1">
                <a:solidFill>
                  <a:schemeClr val="tx1">
                    <a:lumMod val="75000"/>
                    <a:lumOff val="25000"/>
                  </a:schemeClr>
                </a:solidFill>
                <a:latin typeface="Times New Roman" pitchFamily="18" charset="0"/>
                <a:cs typeface="Times New Roman" pitchFamily="18" charset="0"/>
              </a:rPr>
              <a:t>Sử</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dụng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một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số</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dụng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cụ</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thiết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bị</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cơ</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bản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để</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tách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chất</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ra</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khỏi</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hỗn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hợp</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bằng</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cách</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lọc</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cô</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cạn</a:t>
            </a:r>
            <a:r>
              <a:rPr lang="en-US" altLang="ko-KR" dirty="0">
                <a:solidFill>
                  <a:schemeClr val="tx1">
                    <a:lumMod val="75000"/>
                    <a:lumOff val="25000"/>
                  </a:schemeClr>
                </a:solidFill>
                <a:latin typeface="Times New Roman" pitchFamily="18" charset="0"/>
                <a:cs typeface="Times New Roman" pitchFamily="18" charset="0"/>
              </a:rPr>
              <a:t>, </a:t>
            </a:r>
            <a:r>
              <a:rPr lang="en-US" altLang="ko-KR" dirty="0" err="1">
                <a:solidFill>
                  <a:schemeClr val="tx1">
                    <a:lumMod val="75000"/>
                    <a:lumOff val="25000"/>
                  </a:schemeClr>
                </a:solidFill>
                <a:latin typeface="Times New Roman" pitchFamily="18" charset="0"/>
                <a:cs typeface="Times New Roman" pitchFamily="18" charset="0"/>
              </a:rPr>
              <a:t>chiết</a:t>
            </a:r>
            <a:r>
              <a:rPr lang="en-US" altLang="ko-KR" dirty="0">
                <a:solidFill>
                  <a:schemeClr val="tx1">
                    <a:lumMod val="75000"/>
                    <a:lumOff val="25000"/>
                  </a:schemeClr>
                </a:solidFill>
                <a:latin typeface="Times New Roman" pitchFamily="18" charset="0"/>
                <a:cs typeface="Times New Roman" pitchFamily="18" charset="0"/>
              </a:rPr>
              <a:t>.</a:t>
            </a:r>
            <a:endParaRPr lang="ko-KR" altLang="en-US" dirty="0">
              <a:solidFill>
                <a:schemeClr val="tx1">
                  <a:lumMod val="75000"/>
                  <a:lumOff val="25000"/>
                </a:schemeClr>
              </a:solidFill>
              <a:latin typeface="Times New Roman" pitchFamily="18" charset="0"/>
              <a:cs typeface="Times New Roman" pitchFamily="18" charset="0"/>
            </a:endParaRPr>
          </a:p>
        </p:txBody>
      </p:sp>
      <p:sp>
        <p:nvSpPr>
          <p:cNvPr id="15" name="Rectangle 14"/>
          <p:cNvSpPr/>
          <p:nvPr/>
        </p:nvSpPr>
        <p:spPr>
          <a:xfrm>
            <a:off x="1571636" y="130716"/>
            <a:ext cx="7429520" cy="369332"/>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BÀI 16: </a:t>
            </a:r>
            <a:r>
              <a:rPr lang="en-US" b="1" dirty="0">
                <a:latin typeface="Times New Roman" pitchFamily="18" charset="0"/>
                <a:cs typeface="Times New Roman" pitchFamily="18" charset="0"/>
              </a:rPr>
              <a:t>MỘT SỐ PHƯƠNG PHÁP TÁCH CHẤT RA KHỎI HỖN HỢP</a:t>
            </a:r>
            <a:endParaRPr lang="vi-VN"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95055991"/>
      </p:ext>
    </p:extLst>
  </p:cSld>
  <p:clrMapOvr>
    <a:masterClrMapping/>
  </p:clrMapOvr>
  <mc:AlternateContent xmlns:mc="http://schemas.openxmlformats.org/markup-compatibility/2006" xmlns:p14="http://schemas.microsoft.com/office/powerpoint/2010/main">
    <mc:Choice Requires="p14">
      <p:transition spd="slow" p14:dur="2000" advTm="31571"/>
    </mc:Choice>
    <mc:Fallback xmlns="">
      <p:transition spd="slow" advTm="3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linds(horizontal)">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41" grpId="0"/>
      <p:bldP spid="4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57238"/>
            <a:ext cx="9144000" cy="576064"/>
          </a:xfrm>
        </p:spPr>
        <p:txBody>
          <a:bodyPr/>
          <a:lstStyle/>
          <a:p>
            <a:r>
              <a:rPr lang="en-US" altLang="ko-KR" sz="2400" b="1" dirty="0">
                <a:latin typeface="Times New Roman" pitchFamily="18" charset="0"/>
                <a:cs typeface="Times New Roman" pitchFamily="18" charset="0"/>
              </a:rPr>
              <a:t>NỘI DUNG BÀI HỌC</a:t>
            </a:r>
            <a:endParaRPr lang="ko-KR" altLang="en-US" sz="2400" b="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1715404"/>
              </p:ext>
            </p:extLst>
          </p:nvPr>
        </p:nvGraphicFramePr>
        <p:xfrm>
          <a:off x="428596" y="1568919"/>
          <a:ext cx="2500330" cy="3288847"/>
        </p:xfrm>
        <a:graphic>
          <a:graphicData uri="http://schemas.openxmlformats.org/drawingml/2006/table">
            <a:tbl>
              <a:tblPr firstRow="1" bandRow="1">
                <a:tableStyleId>{5940675A-B579-460E-94D1-54222C63F5DA}</a:tableStyleId>
              </a:tblPr>
              <a:tblGrid>
                <a:gridCol w="323886">
                  <a:extLst>
                    <a:ext uri="{9D8B030D-6E8A-4147-A177-3AD203B41FA5}">
                      <a16:colId xmlns:a16="http://schemas.microsoft.com/office/drawing/2014/main" val="20000"/>
                    </a:ext>
                  </a:extLst>
                </a:gridCol>
                <a:gridCol w="1852558">
                  <a:extLst>
                    <a:ext uri="{9D8B030D-6E8A-4147-A177-3AD203B41FA5}">
                      <a16:colId xmlns:a16="http://schemas.microsoft.com/office/drawing/2014/main" val="20001"/>
                    </a:ext>
                  </a:extLst>
                </a:gridCol>
                <a:gridCol w="323886">
                  <a:extLst>
                    <a:ext uri="{9D8B030D-6E8A-4147-A177-3AD203B41FA5}">
                      <a16:colId xmlns:a16="http://schemas.microsoft.com/office/drawing/2014/main" val="20002"/>
                    </a:ext>
                  </a:extLst>
                </a:gridCol>
              </a:tblGrid>
              <a:tr h="324210">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891581">
                <a:tc gridSpan="3">
                  <a:txBody>
                    <a:bodyPr/>
                    <a:lstStyle/>
                    <a:p>
                      <a:pPr algn="ctr" latinLnBrk="1"/>
                      <a:r>
                        <a:rPr lang="en-US" altLang="ko-KR" sz="4400" b="1" dirty="0">
                          <a:solidFill>
                            <a:schemeClr val="bg1"/>
                          </a:solidFill>
                          <a:latin typeface="+mn-lt"/>
                          <a:cs typeface="Arial" pitchFamily="34" charset="0"/>
                        </a:rPr>
                        <a:t>01</a:t>
                      </a:r>
                      <a:endParaRPr lang="en-US" altLang="ko-KR"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82815">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2815">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Times New Roman" pitchFamily="18" charset="0"/>
                          <a:cs typeface="Times New Roman" pitchFamily="18" charset="0"/>
                        </a:rPr>
                        <a:t>SỰ</a:t>
                      </a:r>
                      <a:r>
                        <a:rPr lang="en-US" altLang="ko-KR" sz="1600" b="1" baseline="0" dirty="0">
                          <a:solidFill>
                            <a:schemeClr val="tx1">
                              <a:lumMod val="75000"/>
                              <a:lumOff val="25000"/>
                            </a:schemeClr>
                          </a:solidFill>
                          <a:latin typeface="Times New Roman" pitchFamily="18" charset="0"/>
                          <a:cs typeface="Times New Roman" pitchFamily="18" charset="0"/>
                        </a:rPr>
                        <a:t> CẦN THIẾT TÁCH CHẤT RA KHỎI HỖN HỢP</a:t>
                      </a:r>
                      <a:endParaRPr lang="en-US" altLang="ko-KR" sz="1600" b="1" dirty="0">
                        <a:solidFill>
                          <a:schemeClr val="tx1">
                            <a:lumMod val="75000"/>
                            <a:lumOff val="25000"/>
                          </a:schemeClr>
                        </a:solidFill>
                        <a:latin typeface="Times New Roman" pitchFamily="18" charset="0"/>
                        <a:cs typeface="Times New Roman"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2815">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004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4211">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4030310"/>
              </p:ext>
            </p:extLst>
          </p:nvPr>
        </p:nvGraphicFramePr>
        <p:xfrm>
          <a:off x="6143637" y="1497481"/>
          <a:ext cx="2500329" cy="3285201"/>
        </p:xfrm>
        <a:graphic>
          <a:graphicData uri="http://schemas.openxmlformats.org/drawingml/2006/table">
            <a:tbl>
              <a:tblPr firstRow="1" bandRow="1">
                <a:tableStyleId>{5940675A-B579-460E-94D1-54222C63F5DA}</a:tableStyleId>
              </a:tblPr>
              <a:tblGrid>
                <a:gridCol w="323886">
                  <a:extLst>
                    <a:ext uri="{9D8B030D-6E8A-4147-A177-3AD203B41FA5}">
                      <a16:colId xmlns:a16="http://schemas.microsoft.com/office/drawing/2014/main" val="20000"/>
                    </a:ext>
                  </a:extLst>
                </a:gridCol>
                <a:gridCol w="1852557">
                  <a:extLst>
                    <a:ext uri="{9D8B030D-6E8A-4147-A177-3AD203B41FA5}">
                      <a16:colId xmlns:a16="http://schemas.microsoft.com/office/drawing/2014/main" val="20001"/>
                    </a:ext>
                  </a:extLst>
                </a:gridCol>
                <a:gridCol w="323886">
                  <a:extLst>
                    <a:ext uri="{9D8B030D-6E8A-4147-A177-3AD203B41FA5}">
                      <a16:colId xmlns:a16="http://schemas.microsoft.com/office/drawing/2014/main" val="20002"/>
                    </a:ext>
                  </a:extLst>
                </a:gridCol>
              </a:tblGrid>
              <a:tr h="323852">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890593">
                <a:tc gridSpan="3">
                  <a:txBody>
                    <a:bodyPr/>
                    <a:lstStyle/>
                    <a:p>
                      <a:pPr algn="ctr" latinLnBrk="1"/>
                      <a:r>
                        <a:rPr lang="en-US" altLang="ko-KR" sz="4400" b="1" dirty="0">
                          <a:solidFill>
                            <a:schemeClr val="bg1"/>
                          </a:solidFill>
                          <a:latin typeface="+mn-lt"/>
                          <a:cs typeface="Arial" pitchFamily="34" charset="0"/>
                        </a:rPr>
                        <a:t>03</a:t>
                      </a:r>
                      <a:endParaRPr lang="en-US" altLang="ko-KR"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8239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239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Times New Roman" pitchFamily="18" charset="0"/>
                          <a:cs typeface="Times New Roman" pitchFamily="18" charset="0"/>
                        </a:rPr>
                        <a:t>THỰC</a:t>
                      </a:r>
                      <a:r>
                        <a:rPr lang="en-US" altLang="ko-KR" sz="1600" b="1" baseline="0" dirty="0">
                          <a:solidFill>
                            <a:schemeClr val="tx1">
                              <a:lumMod val="75000"/>
                              <a:lumOff val="25000"/>
                            </a:schemeClr>
                          </a:solidFill>
                          <a:latin typeface="Times New Roman" pitchFamily="18" charset="0"/>
                          <a:cs typeface="Times New Roman" pitchFamily="18" charset="0"/>
                        </a:rPr>
                        <a:t> HÀNH TÁCH CHẤT</a:t>
                      </a:r>
                      <a:endParaRPr lang="en-US" altLang="ko-KR" sz="1600" b="1" dirty="0">
                        <a:solidFill>
                          <a:schemeClr val="tx1">
                            <a:lumMod val="75000"/>
                            <a:lumOff val="25000"/>
                          </a:schemeClr>
                        </a:solidFill>
                        <a:latin typeface="Times New Roman" pitchFamily="18" charset="0"/>
                        <a:cs typeface="Times New Roman"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239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9734">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3852">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22721896"/>
              </p:ext>
            </p:extLst>
          </p:nvPr>
        </p:nvGraphicFramePr>
        <p:xfrm>
          <a:off x="3214679" y="1517550"/>
          <a:ext cx="2563034" cy="3328521"/>
        </p:xfrm>
        <a:graphic>
          <a:graphicData uri="http://schemas.openxmlformats.org/drawingml/2006/table">
            <a:tbl>
              <a:tblPr firstRow="1" bandRow="1">
                <a:tableStyleId>{5940675A-B579-460E-94D1-54222C63F5DA}</a:tableStyleId>
              </a:tblPr>
              <a:tblGrid>
                <a:gridCol w="332009">
                  <a:extLst>
                    <a:ext uri="{9D8B030D-6E8A-4147-A177-3AD203B41FA5}">
                      <a16:colId xmlns:a16="http://schemas.microsoft.com/office/drawing/2014/main" val="20000"/>
                    </a:ext>
                  </a:extLst>
                </a:gridCol>
                <a:gridCol w="1899016">
                  <a:extLst>
                    <a:ext uri="{9D8B030D-6E8A-4147-A177-3AD203B41FA5}">
                      <a16:colId xmlns:a16="http://schemas.microsoft.com/office/drawing/2014/main" val="20001"/>
                    </a:ext>
                  </a:extLst>
                </a:gridCol>
                <a:gridCol w="332009">
                  <a:extLst>
                    <a:ext uri="{9D8B030D-6E8A-4147-A177-3AD203B41FA5}">
                      <a16:colId xmlns:a16="http://schemas.microsoft.com/office/drawing/2014/main" val="20002"/>
                    </a:ext>
                  </a:extLst>
                </a:gridCol>
              </a:tblGrid>
              <a:tr h="268468">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745744">
                <a:tc gridSpan="3">
                  <a:txBody>
                    <a:bodyPr/>
                    <a:lstStyle/>
                    <a:p>
                      <a:pPr algn="ctr" latinLnBrk="1"/>
                      <a:r>
                        <a:rPr lang="en-US" altLang="ko-KR" sz="4400" b="1" dirty="0">
                          <a:solidFill>
                            <a:schemeClr val="bg1"/>
                          </a:solidFill>
                          <a:latin typeface="+mn-lt"/>
                          <a:cs typeface="Arial" pitchFamily="34" charset="0"/>
                        </a:rPr>
                        <a:t>02</a:t>
                      </a:r>
                      <a:endParaRPr lang="en-US" altLang="ko-KR" sz="1400" b="1" dirty="0">
                        <a:solidFill>
                          <a:schemeClr val="bg1"/>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357957">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7957">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Times New Roman" pitchFamily="18" charset="0"/>
                          <a:cs typeface="Times New Roman" pitchFamily="18" charset="0"/>
                        </a:rPr>
                        <a:t>MỘT</a:t>
                      </a:r>
                      <a:r>
                        <a:rPr lang="en-US" altLang="ko-KR" sz="1600" b="1" baseline="0" dirty="0">
                          <a:solidFill>
                            <a:schemeClr val="tx1">
                              <a:lumMod val="75000"/>
                              <a:lumOff val="25000"/>
                            </a:schemeClr>
                          </a:solidFill>
                          <a:latin typeface="Times New Roman" pitchFamily="18" charset="0"/>
                          <a:cs typeface="Times New Roman" pitchFamily="18" charset="0"/>
                        </a:rPr>
                        <a:t> SỐ PHƯƠNG PHÁP ĐƠN GIẢN TÁCH CHẤT RA KHỎI HỖN HỢP</a:t>
                      </a:r>
                      <a:endParaRPr lang="en-US" altLang="ko-KR" sz="1600" b="1" dirty="0">
                        <a:solidFill>
                          <a:schemeClr val="tx1">
                            <a:lumMod val="75000"/>
                            <a:lumOff val="25000"/>
                          </a:schemeClr>
                        </a:solidFill>
                        <a:latin typeface="Times New Roman" pitchFamily="18" charset="0"/>
                        <a:cs typeface="Times New Roman"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7957">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920601">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8468">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71406" y="142858"/>
            <a:ext cx="9144000" cy="400110"/>
          </a:xfrm>
          <a:prstGeom prst="rect">
            <a:avLst/>
          </a:prstGeom>
        </p:spPr>
        <p:txBody>
          <a:bodyPr wrap="square">
            <a:spAutoFit/>
          </a:bodyPr>
          <a:lstStyle/>
          <a:p>
            <a:r>
              <a:rPr lang="en-US" sz="2000" b="1" dirty="0">
                <a:latin typeface="Times New Roman" pitchFamily="18" charset="0"/>
                <a:cs typeface="Times New Roman" pitchFamily="18" charset="0"/>
              </a:rPr>
              <a:t>BÀI 16: MỘT SỐ PHƯƠNG PHÁP TÁCH CHẤT RA KHỎI HỖN HỢP</a:t>
            </a:r>
            <a:endParaRPr lang="vi-VN" sz="20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64792128"/>
      </p:ext>
    </p:extLst>
  </p:cSld>
  <p:clrMapOvr>
    <a:masterClrMapping/>
  </p:clrMapOvr>
  <mc:AlternateContent xmlns:mc="http://schemas.openxmlformats.org/markup-compatibility/2006" xmlns:p14="http://schemas.microsoft.com/office/powerpoint/2010/main">
    <mc:Choice Requires="p14">
      <p:transition spd="slow" p14:dur="2000" advTm="15466"/>
    </mc:Choice>
    <mc:Fallback xmlns="">
      <p:transition spd="slow" advTm="15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04" y="130716"/>
            <a:ext cx="7572396" cy="369332"/>
          </a:xfrm>
          <a:prstGeom prst="rect">
            <a:avLst/>
          </a:prstGeom>
        </p:spPr>
        <p:txBody>
          <a:bodyPr wrap="square">
            <a:spAutoFit/>
          </a:bodyPr>
          <a:lstStyle/>
          <a:p>
            <a:r>
              <a:rPr lang="en-US" b="1" dirty="0">
                <a:latin typeface="Times New Roman" pitchFamily="18" charset="0"/>
                <a:cs typeface="Times New Roman" pitchFamily="18" charset="0"/>
              </a:rPr>
              <a:t>BÀI 16: MỘT SỐ PHƯƠNG PHÁP TÁCH CHẤT RA KHỎI HỖN HỢP</a:t>
            </a:r>
            <a:endParaRPr lang="vi-VN" b="1" dirty="0">
              <a:latin typeface="Times New Roman" pitchFamily="18" charset="0"/>
              <a:cs typeface="Times New Roman" pitchFamily="18" charset="0"/>
            </a:endParaRPr>
          </a:p>
        </p:txBody>
      </p:sp>
      <p:sp>
        <p:nvSpPr>
          <p:cNvPr id="7" name="Rectangle 6"/>
          <p:cNvSpPr/>
          <p:nvPr/>
        </p:nvSpPr>
        <p:spPr>
          <a:xfrm>
            <a:off x="1571604" y="500048"/>
            <a:ext cx="5715040"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1. SỰ CẦN THIẾT TÁCH CÁC CHẤT RA KHỎI HỖN HỢP</a:t>
            </a:r>
            <a:endParaRPr lang="ko-KR" altLang="en-US" sz="1600" b="1" dirty="0">
              <a:latin typeface="Times New Roman" pitchFamily="18" charset="0"/>
              <a:cs typeface="Times New Roman" pitchFamily="18" charset="0"/>
            </a:endParaRPr>
          </a:p>
        </p:txBody>
      </p:sp>
      <p:pic>
        <p:nvPicPr>
          <p:cNvPr id="31748" name="Picture 4" descr="Nước phèn là gì? Cách xử lý nước phèn hiệu quả | Karofi.com"/>
          <p:cNvPicPr>
            <a:picLocks noChangeAspect="1" noChangeArrowheads="1"/>
          </p:cNvPicPr>
          <p:nvPr/>
        </p:nvPicPr>
        <p:blipFill>
          <a:blip r:embed="rId3" cstate="print"/>
          <a:srcRect/>
          <a:stretch>
            <a:fillRect/>
          </a:stretch>
        </p:blipFill>
        <p:spPr bwMode="auto">
          <a:xfrm>
            <a:off x="6143636" y="1500180"/>
            <a:ext cx="2643206" cy="1785950"/>
          </a:xfrm>
          <a:prstGeom prst="rect">
            <a:avLst/>
          </a:prstGeom>
          <a:noFill/>
        </p:spPr>
      </p:pic>
      <p:pic>
        <p:nvPicPr>
          <p:cNvPr id="8" name="Picture 2" descr="Thực trạng nguồn nước giếng khoan và nước sinh hoạt tại các vùng miền"/>
          <p:cNvPicPr>
            <a:picLocks noChangeAspect="1" noChangeArrowheads="1"/>
          </p:cNvPicPr>
          <p:nvPr/>
        </p:nvPicPr>
        <p:blipFill rotWithShape="1">
          <a:blip r:embed="rId4">
            <a:extLst>
              <a:ext uri="{28A0092B-C50C-407E-A947-70E740481C1C}">
                <a14:useLocalDpi xmlns:a14="http://schemas.microsoft.com/office/drawing/2010/main" val="0"/>
              </a:ext>
            </a:extLst>
          </a:blip>
          <a:srcRect l="2986" t="4256" r="3699" b="4146"/>
          <a:stretch/>
        </p:blipFill>
        <p:spPr bwMode="auto">
          <a:xfrm>
            <a:off x="1643042" y="1285866"/>
            <a:ext cx="257176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42" y="3214692"/>
            <a:ext cx="2571768" cy="192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074" y="3571882"/>
            <a:ext cx="2571768" cy="1500199"/>
          </a:xfrm>
          <a:prstGeom prst="rect">
            <a:avLst/>
          </a:prstGeom>
        </p:spPr>
      </p:pic>
      <p:cxnSp>
        <p:nvCxnSpPr>
          <p:cNvPr id="13" name="Straight Arrow Connector 12"/>
          <p:cNvCxnSpPr>
            <a:endCxn id="31748" idx="1"/>
          </p:cNvCxnSpPr>
          <p:nvPr/>
        </p:nvCxnSpPr>
        <p:spPr>
          <a:xfrm flipV="1">
            <a:off x="4286248" y="2393155"/>
            <a:ext cx="1857388" cy="8215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286248" y="3286130"/>
            <a:ext cx="1857388" cy="9286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112"/>
    </mc:Choice>
    <mc:Fallback xmlns="">
      <p:transition spd="slow" advTm="20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31748"/>
                                        </p:tgtEl>
                                        <p:attrNameLst>
                                          <p:attrName>style.visibility</p:attrName>
                                        </p:attrNameLst>
                                      </p:cBhvr>
                                      <p:to>
                                        <p:strVal val="visible"/>
                                      </p:to>
                                    </p:set>
                                    <p:animEffect transition="in" filter="blinds(horizontal)">
                                      <p:cBhvr>
                                        <p:cTn id="23" dur="500"/>
                                        <p:tgtEl>
                                          <p:spTgt spid="3174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ước phèn là gì ? cách lọc nước nhiễm phèn nặng có sắt thủ phạm chính">
            <a:extLst>
              <a:ext uri="{FF2B5EF4-FFF2-40B4-BE49-F238E27FC236}">
                <a16:creationId xmlns:a16="http://schemas.microsoft.com/office/drawing/2014/main" id="{9B4D294E-B555-467F-B295-B81A3E0518AB}"/>
              </a:ext>
            </a:extLst>
          </p:cNvPr>
          <p:cNvPicPr>
            <a:picLocks noChangeAspect="1" noChangeArrowheads="1"/>
          </p:cNvPicPr>
          <p:nvPr/>
        </p:nvPicPr>
        <p:blipFill>
          <a:blip r:embed="rId2"/>
          <a:srcRect/>
          <a:stretch>
            <a:fillRect/>
          </a:stretch>
        </p:blipFill>
        <p:spPr bwMode="auto">
          <a:xfrm>
            <a:off x="1619672" y="1083243"/>
            <a:ext cx="3744416" cy="4060257"/>
          </a:xfrm>
          <a:prstGeom prst="rect">
            <a:avLst/>
          </a:prstGeom>
          <a:noFill/>
        </p:spPr>
      </p:pic>
      <p:pic>
        <p:nvPicPr>
          <p:cNvPr id="3" name="Picture 4" descr="Nước nhiễm phèn">
            <a:extLst>
              <a:ext uri="{FF2B5EF4-FFF2-40B4-BE49-F238E27FC236}">
                <a16:creationId xmlns:a16="http://schemas.microsoft.com/office/drawing/2014/main" id="{BC52F0BF-76C1-4A79-AF96-B7D19C2BA45C}"/>
              </a:ext>
            </a:extLst>
          </p:cNvPr>
          <p:cNvPicPr>
            <a:picLocks noChangeAspect="1" noChangeArrowheads="1"/>
          </p:cNvPicPr>
          <p:nvPr/>
        </p:nvPicPr>
        <p:blipFill>
          <a:blip r:embed="rId3"/>
          <a:srcRect/>
          <a:stretch>
            <a:fillRect/>
          </a:stretch>
        </p:blipFill>
        <p:spPr bwMode="auto">
          <a:xfrm>
            <a:off x="5364088" y="1083242"/>
            <a:ext cx="3744416" cy="4060257"/>
          </a:xfrm>
          <a:prstGeom prst="rect">
            <a:avLst/>
          </a:prstGeom>
          <a:noFill/>
        </p:spPr>
      </p:pic>
      <p:sp>
        <p:nvSpPr>
          <p:cNvPr id="4" name="TextBox 3">
            <a:extLst>
              <a:ext uri="{FF2B5EF4-FFF2-40B4-BE49-F238E27FC236}">
                <a16:creationId xmlns:a16="http://schemas.microsoft.com/office/drawing/2014/main" id="{CE5FDBC1-2736-400F-B213-31D4190F0607}"/>
              </a:ext>
            </a:extLst>
          </p:cNvPr>
          <p:cNvSpPr txBox="1"/>
          <p:nvPr/>
        </p:nvSpPr>
        <p:spPr>
          <a:xfrm>
            <a:off x="4000496" y="416468"/>
            <a:ext cx="2500330" cy="369332"/>
          </a:xfrm>
          <a:prstGeom prst="rect">
            <a:avLst/>
          </a:prstGeom>
          <a:noFill/>
        </p:spPr>
        <p:txBody>
          <a:bodyPr wrap="square" rtlCol="0">
            <a:spAutoFit/>
          </a:bodyPr>
          <a:lstStyle/>
          <a:p>
            <a:r>
              <a:rPr lang="vi-VN" b="1" dirty="0">
                <a:solidFill>
                  <a:schemeClr val="accent1">
                    <a:lumMod val="50000"/>
                  </a:schemeClr>
                </a:solidFill>
                <a:latin typeface="Times New Roman" pitchFamily="18" charset="0"/>
                <a:cs typeface="Times New Roman" pitchFamily="18" charset="0"/>
              </a:rPr>
              <a:t>Nước nhiễm phèn</a:t>
            </a:r>
          </a:p>
        </p:txBody>
      </p:sp>
    </p:spTree>
    <p:extLst>
      <p:ext uri="{BB962C8B-B14F-4D97-AF65-F5344CB8AC3E}">
        <p14:creationId xmlns:p14="http://schemas.microsoft.com/office/powerpoint/2010/main" val="3807145950"/>
      </p:ext>
    </p:extLst>
  </p:cSld>
  <p:clrMapOvr>
    <a:masterClrMapping/>
  </p:clrMapOvr>
  <mc:AlternateContent xmlns:mc="http://schemas.openxmlformats.org/markup-compatibility/2006" xmlns:p14="http://schemas.microsoft.com/office/powerpoint/2010/main">
    <mc:Choice Requires="p14">
      <p:transition spd="slow" p14:dur="2000" advTm="20067"/>
    </mc:Choice>
    <mc:Fallback xmlns="">
      <p:transition spd="slow" advTm="200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04" y="130716"/>
            <a:ext cx="7572396" cy="369332"/>
          </a:xfrm>
          <a:prstGeom prst="rect">
            <a:avLst/>
          </a:prstGeom>
        </p:spPr>
        <p:txBody>
          <a:bodyPr wrap="square">
            <a:spAutoFit/>
          </a:bodyPr>
          <a:lstStyle/>
          <a:p>
            <a:r>
              <a:rPr lang="en-US" b="1" dirty="0">
                <a:latin typeface="Times New Roman" pitchFamily="18" charset="0"/>
                <a:cs typeface="Times New Roman" pitchFamily="18" charset="0"/>
              </a:rPr>
              <a:t>BÀI 16: MỘT SỐ PHƯƠNG PHÁP TÁCH CHẤT RA KHỎI HỖN HỢP</a:t>
            </a:r>
            <a:endParaRPr lang="vi-VN" b="1" dirty="0">
              <a:latin typeface="Times New Roman" pitchFamily="18" charset="0"/>
              <a:cs typeface="Times New Roman" pitchFamily="18" charset="0"/>
            </a:endParaRPr>
          </a:p>
        </p:txBody>
      </p:sp>
      <p:sp>
        <p:nvSpPr>
          <p:cNvPr id="7" name="Rectangle 6"/>
          <p:cNvSpPr/>
          <p:nvPr/>
        </p:nvSpPr>
        <p:spPr>
          <a:xfrm>
            <a:off x="1571604" y="571486"/>
            <a:ext cx="5715040"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1. SỰ CẦN THIẾT TÁCH CÁC CHẤT RA KHỎI HỖN HỢP</a:t>
            </a:r>
            <a:endParaRPr lang="ko-KR" altLang="en-US" sz="1600" b="1" dirty="0">
              <a:latin typeface="Times New Roman" pitchFamily="18" charset="0"/>
              <a:cs typeface="Times New Roman" pitchFamily="18" charset="0"/>
            </a:endParaRPr>
          </a:p>
        </p:txBody>
      </p:sp>
      <p:pic>
        <p:nvPicPr>
          <p:cNvPr id="31750" name="Picture 6" descr="nước nhiễm phèn ảnh hưởng đến đời sống sinh hoạt"/>
          <p:cNvPicPr>
            <a:picLocks noChangeAspect="1" noChangeArrowheads="1"/>
          </p:cNvPicPr>
          <p:nvPr/>
        </p:nvPicPr>
        <p:blipFill>
          <a:blip r:embed="rId5"/>
          <a:srcRect/>
          <a:stretch>
            <a:fillRect/>
          </a:stretch>
        </p:blipFill>
        <p:spPr bwMode="auto">
          <a:xfrm>
            <a:off x="1571604" y="1071552"/>
            <a:ext cx="7572396" cy="4071947"/>
          </a:xfrm>
          <a:prstGeom prst="rect">
            <a:avLst/>
          </a:prstGeom>
          <a:noFill/>
        </p:spPr>
      </p:pic>
      <p:pic>
        <p:nvPicPr>
          <p:cNvPr id="10" name="Âm thanh 9">
            <a:hlinkClick r:id="" action="ppaction://media"/>
            <a:extLst>
              <a:ext uri="{FF2B5EF4-FFF2-40B4-BE49-F238E27FC236}">
                <a16:creationId xmlns:a16="http://schemas.microsoft.com/office/drawing/2014/main" id="{1EE89E0B-22A7-4C47-B33E-AC50F7B088C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45212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538"/>
    </mc:Choice>
    <mc:Fallback xmlns="">
      <p:transition spd="slow" advTm="39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1750"/>
                                        </p:tgtEl>
                                        <p:attrNameLst>
                                          <p:attrName>style.visibility</p:attrName>
                                        </p:attrNameLst>
                                      </p:cBhvr>
                                      <p:to>
                                        <p:strVal val="visible"/>
                                      </p:to>
                                    </p:set>
                                    <p:animEffect transition="in" filter="blinds(horizontal)">
                                      <p:cBhvr>
                                        <p:cTn id="11"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04" y="130716"/>
            <a:ext cx="7572396" cy="369332"/>
          </a:xfrm>
          <a:prstGeom prst="rect">
            <a:avLst/>
          </a:prstGeom>
        </p:spPr>
        <p:txBody>
          <a:bodyPr wrap="square">
            <a:spAutoFit/>
          </a:bodyPr>
          <a:lstStyle/>
          <a:p>
            <a:r>
              <a:rPr lang="en-US" b="1" dirty="0">
                <a:latin typeface="Times New Roman" pitchFamily="18" charset="0"/>
                <a:cs typeface="Times New Roman" pitchFamily="18" charset="0"/>
              </a:rPr>
              <a:t>BÀI 16: MỘT SỐ PHƯƠNG PHÁP TÁCH CHẤT RA KHỎI HỖN HỢP</a:t>
            </a:r>
            <a:endParaRPr lang="vi-VN" b="1" dirty="0">
              <a:latin typeface="Times New Roman" pitchFamily="18" charset="0"/>
              <a:cs typeface="Times New Roman" pitchFamily="18" charset="0"/>
            </a:endParaRPr>
          </a:p>
        </p:txBody>
      </p:sp>
      <p:sp>
        <p:nvSpPr>
          <p:cNvPr id="7" name="Rectangle 6"/>
          <p:cNvSpPr/>
          <p:nvPr/>
        </p:nvSpPr>
        <p:spPr>
          <a:xfrm>
            <a:off x="1571604" y="428610"/>
            <a:ext cx="5715040"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b="1" dirty="0">
                <a:latin typeface="Times New Roman" pitchFamily="18" charset="0"/>
                <a:cs typeface="Times New Roman" pitchFamily="18" charset="0"/>
              </a:rPr>
              <a:t>1. SỰ CẦN THIẾT TÁCH CÁC CHẤT RA KHỎI HỖN HỢP</a:t>
            </a:r>
            <a:endParaRPr lang="ko-KR" altLang="en-US" sz="1600" b="1" dirty="0">
              <a:latin typeface="Times New Roman" pitchFamily="18" charset="0"/>
              <a:cs typeface="Times New Roman" pitchFamily="18" charset="0"/>
            </a:endParaRPr>
          </a:p>
        </p:txBody>
      </p:sp>
      <p:pic>
        <p:nvPicPr>
          <p:cNvPr id="2" name="Picture 2" descr="cách xử lý nước nhiễm phèn bằng máy lọc nước"/>
          <p:cNvPicPr>
            <a:picLocks noChangeAspect="1" noChangeArrowheads="1"/>
          </p:cNvPicPr>
          <p:nvPr/>
        </p:nvPicPr>
        <p:blipFill>
          <a:blip r:embed="rId3"/>
          <a:srcRect/>
          <a:stretch>
            <a:fillRect/>
          </a:stretch>
        </p:blipFill>
        <p:spPr bwMode="auto">
          <a:xfrm>
            <a:off x="5929322" y="2044409"/>
            <a:ext cx="2978366" cy="2643164"/>
          </a:xfrm>
          <a:prstGeom prst="rect">
            <a:avLst/>
          </a:prstGeom>
          <a:noFill/>
        </p:spPr>
      </p:pic>
      <p:sp>
        <p:nvSpPr>
          <p:cNvPr id="8" name="Rectangle 7"/>
          <p:cNvSpPr/>
          <p:nvPr/>
        </p:nvSpPr>
        <p:spPr>
          <a:xfrm>
            <a:off x="1571604" y="978863"/>
            <a:ext cx="757239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1600" dirty="0">
                <a:latin typeface="Times New Roman" pitchFamily="18" charset="0"/>
                <a:cs typeface="Times New Roman" pitchFamily="18" charset="0"/>
              </a:rPr>
              <a:t>Để tách các tạp chất này ra khỏi nguồn nước, người ta phải sử dụng các hệ thống lọc nước hoặc các máy lọc để loại bỏ các tạp chất để lấy </a:t>
            </a:r>
            <a:r>
              <a:rPr lang="vi-VN" sz="1600" dirty="0" err="1">
                <a:latin typeface="Times New Roman" pitchFamily="18" charset="0"/>
                <a:cs typeface="Times New Roman" pitchFamily="18" charset="0"/>
              </a:rPr>
              <a:t>nước</a:t>
            </a:r>
            <a:r>
              <a:rPr lang="vi-VN" sz="1600" dirty="0">
                <a:latin typeface="Times New Roman" pitchFamily="18" charset="0"/>
                <a:cs typeface="Times New Roman" pitchFamily="18" charset="0"/>
              </a:rPr>
              <a:t> </a:t>
            </a:r>
            <a:r>
              <a:rPr lang="vi-VN" sz="1600" dirty="0" err="1">
                <a:latin typeface="Times New Roman" pitchFamily="18" charset="0"/>
                <a:cs typeface="Times New Roman" pitchFamily="18" charset="0"/>
              </a:rPr>
              <a:t>sạch</a:t>
            </a:r>
            <a:r>
              <a:rPr lang="vi-VN" sz="1600" dirty="0">
                <a:latin typeface="Times New Roman" pitchFamily="18" charset="0"/>
                <a:cs typeface="Times New Roman" pitchFamily="18" charset="0"/>
              </a:rPr>
              <a:t> trước khi sử dụng.</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2187285"/>
            <a:ext cx="3929090" cy="271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643074" y="1577073"/>
            <a:ext cx="7500926" cy="646331"/>
          </a:xfrm>
          <a:prstGeom prst="rect">
            <a:avLst/>
          </a:prstGeom>
        </p:spPr>
        <p:txBody>
          <a:bodyPr wrap="square">
            <a:spAutoFit/>
          </a:bodyPr>
          <a:lstStyle/>
          <a:p>
            <a:pPr algn="just"/>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Tìm</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hiểu</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hệ</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thống</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lọc</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nước</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giếng</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bị</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nhiễm</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phèn</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và</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máy</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lọc</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nước</a:t>
            </a:r>
            <a:r>
              <a:rPr lang="en-US" b="1" dirty="0">
                <a:solidFill>
                  <a:srgbClr val="7030A0"/>
                </a:solidFill>
                <a:latin typeface="Times New Roman" pitchFamily="18" charset="0"/>
                <a:ea typeface="Roboto" panose="02000000000000000000" pitchFamily="2" charset="0"/>
                <a:cs typeface="Times New Roman" pitchFamily="18" charset="0"/>
              </a:rPr>
              <a:t> </a:t>
            </a:r>
          </a:p>
          <a:p>
            <a:pPr algn="just"/>
            <a:r>
              <a:rPr lang="en-US" b="1" dirty="0" err="1">
                <a:solidFill>
                  <a:srgbClr val="7030A0"/>
                </a:solidFill>
                <a:latin typeface="Times New Roman" pitchFamily="18" charset="0"/>
                <a:ea typeface="Roboto" panose="02000000000000000000" pitchFamily="2" charset="0"/>
                <a:cs typeface="Times New Roman" pitchFamily="18" charset="0"/>
              </a:rPr>
              <a:t>uống</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gia</a:t>
            </a:r>
            <a:r>
              <a:rPr lang="en-US" b="1" dirty="0">
                <a:solidFill>
                  <a:srgbClr val="7030A0"/>
                </a:solidFill>
                <a:latin typeface="Times New Roman" pitchFamily="18" charset="0"/>
                <a:ea typeface="Roboto" panose="02000000000000000000" pitchFamily="2" charset="0"/>
                <a:cs typeface="Times New Roman" pitchFamily="18" charset="0"/>
              </a:rPr>
              <a:t> </a:t>
            </a:r>
            <a:r>
              <a:rPr lang="en-US" b="1" dirty="0" err="1">
                <a:solidFill>
                  <a:srgbClr val="7030A0"/>
                </a:solidFill>
                <a:latin typeface="Times New Roman" pitchFamily="18" charset="0"/>
                <a:ea typeface="Roboto" panose="02000000000000000000" pitchFamily="2" charset="0"/>
                <a:cs typeface="Times New Roman" pitchFamily="18" charset="0"/>
              </a:rPr>
              <a:t>đình</a:t>
            </a:r>
            <a:endParaRPr lang="en-US" b="1" dirty="0">
              <a:solidFill>
                <a:srgbClr val="7030A0"/>
              </a:solidFill>
              <a:latin typeface="Times New Roman" pitchFamily="18" charset="0"/>
              <a:ea typeface="Roboto" panose="02000000000000000000" pitchFamily="2" charset="0"/>
              <a:cs typeface="Times New Roman" pitchFamily="18" charset="0"/>
            </a:endParaRPr>
          </a:p>
        </p:txBody>
      </p:sp>
      <p:sp>
        <p:nvSpPr>
          <p:cNvPr id="13" name="Right Arrow 12"/>
          <p:cNvSpPr/>
          <p:nvPr/>
        </p:nvSpPr>
        <p:spPr>
          <a:xfrm>
            <a:off x="1785918" y="1656824"/>
            <a:ext cx="413420" cy="259396"/>
          </a:xfrm>
          <a:prstGeom prst="rightArrow">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00166" y="4830491"/>
            <a:ext cx="4429156" cy="307777"/>
          </a:xfrm>
          <a:prstGeom prst="rect">
            <a:avLst/>
          </a:prstGeom>
          <a:noFill/>
        </p:spPr>
        <p:txBody>
          <a:bodyPr wrap="square" rtlCol="0">
            <a:spAutoFit/>
          </a:bodyPr>
          <a:lstStyle/>
          <a:p>
            <a:r>
              <a:rPr lang="en-US" sz="1400" b="1" dirty="0" err="1">
                <a:latin typeface="Times New Roman" pitchFamily="18" charset="0"/>
                <a:ea typeface="Roboto" panose="02000000000000000000" pitchFamily="2" charset="0"/>
                <a:cs typeface="Times New Roman" pitchFamily="18" charset="0"/>
              </a:rPr>
              <a:t>Hình</a:t>
            </a:r>
            <a:r>
              <a:rPr lang="en-US" sz="1400" b="1" dirty="0">
                <a:latin typeface="Times New Roman" pitchFamily="18" charset="0"/>
                <a:ea typeface="Roboto" panose="02000000000000000000" pitchFamily="2" charset="0"/>
                <a:cs typeface="Times New Roman" pitchFamily="18" charset="0"/>
              </a:rPr>
              <a:t> 16.1. </a:t>
            </a:r>
            <a:r>
              <a:rPr lang="en-US" sz="1400" b="1" dirty="0" err="1">
                <a:latin typeface="Times New Roman" pitchFamily="18" charset="0"/>
                <a:ea typeface="Roboto" panose="02000000000000000000" pitchFamily="2" charset="0"/>
                <a:cs typeface="Times New Roman" pitchFamily="18" charset="0"/>
              </a:rPr>
              <a:t>Hệ</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thống</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lọc</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nước</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giếng</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mưa</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bị</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nhiễm</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phèn</a:t>
            </a:r>
            <a:endParaRPr lang="en-US" sz="1400" b="1" dirty="0">
              <a:latin typeface="Times New Roman" pitchFamily="18" charset="0"/>
              <a:ea typeface="Roboto" panose="02000000000000000000" pitchFamily="2" charset="0"/>
              <a:cs typeface="Times New Roman" pitchFamily="18" charset="0"/>
            </a:endParaRPr>
          </a:p>
        </p:txBody>
      </p:sp>
      <p:sp>
        <p:nvSpPr>
          <p:cNvPr id="15" name="TextBox 14"/>
          <p:cNvSpPr txBox="1"/>
          <p:nvPr/>
        </p:nvSpPr>
        <p:spPr>
          <a:xfrm>
            <a:off x="5850105" y="4827892"/>
            <a:ext cx="3508241" cy="307777"/>
          </a:xfrm>
          <a:prstGeom prst="rect">
            <a:avLst/>
          </a:prstGeom>
          <a:noFill/>
        </p:spPr>
        <p:txBody>
          <a:bodyPr wrap="square" rtlCol="0">
            <a:spAutoFit/>
          </a:bodyPr>
          <a:lstStyle/>
          <a:p>
            <a:pPr algn="ctr"/>
            <a:r>
              <a:rPr lang="en-US" sz="1400" b="1" dirty="0" err="1">
                <a:latin typeface="Times New Roman" pitchFamily="18" charset="0"/>
                <a:ea typeface="Roboto" panose="02000000000000000000" pitchFamily="2" charset="0"/>
                <a:cs typeface="Times New Roman" pitchFamily="18" charset="0"/>
              </a:rPr>
              <a:t>Hình</a:t>
            </a:r>
            <a:r>
              <a:rPr lang="en-US" sz="1400" b="1" dirty="0">
                <a:latin typeface="Times New Roman" pitchFamily="18" charset="0"/>
                <a:ea typeface="Roboto" panose="02000000000000000000" pitchFamily="2" charset="0"/>
                <a:cs typeface="Times New Roman" pitchFamily="18" charset="0"/>
              </a:rPr>
              <a:t> 16.2. </a:t>
            </a:r>
            <a:r>
              <a:rPr lang="en-US" sz="1400" b="1" dirty="0" err="1">
                <a:latin typeface="Times New Roman" pitchFamily="18" charset="0"/>
                <a:ea typeface="Roboto" panose="02000000000000000000" pitchFamily="2" charset="0"/>
                <a:cs typeface="Times New Roman" pitchFamily="18" charset="0"/>
              </a:rPr>
              <a:t>Máy</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lọc</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nước</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uống</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gia</a:t>
            </a:r>
            <a:r>
              <a:rPr lang="en-US" sz="1400" b="1" dirty="0">
                <a:latin typeface="Times New Roman" pitchFamily="18" charset="0"/>
                <a:ea typeface="Roboto" panose="02000000000000000000" pitchFamily="2" charset="0"/>
                <a:cs typeface="Times New Roman" pitchFamily="18" charset="0"/>
              </a:rPr>
              <a:t> </a:t>
            </a:r>
            <a:r>
              <a:rPr lang="en-US" sz="1400" b="1" dirty="0" err="1">
                <a:latin typeface="Times New Roman" pitchFamily="18" charset="0"/>
                <a:ea typeface="Roboto" panose="02000000000000000000" pitchFamily="2" charset="0"/>
                <a:cs typeface="Times New Roman" pitchFamily="18" charset="0"/>
              </a:rPr>
              <a:t>đình</a:t>
            </a:r>
            <a:endParaRPr lang="en-US" sz="1400" b="1" dirty="0">
              <a:latin typeface="Times New Roman" pitchFamily="18" charset="0"/>
              <a:ea typeface="Roboto" panose="02000000000000000000" pitchFamily="2"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089"/>
    </mc:Choice>
    <mc:Fallback xmlns="">
      <p:transition spd="slow" advTm="54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3.1|10.2"/>
</p:tagLst>
</file>

<file path=ppt/tags/tag10.xml><?xml version="1.0" encoding="utf-8"?>
<p:tagLst xmlns:a="http://schemas.openxmlformats.org/drawingml/2006/main" xmlns:r="http://schemas.openxmlformats.org/officeDocument/2006/relationships" xmlns:p="http://schemas.openxmlformats.org/presentationml/2006/main">
  <p:tag name="TIMING" val="|9.8|5.3|4.7|11.9|3.4|2.8|2.6"/>
</p:tagLst>
</file>

<file path=ppt/tags/tag11.xml><?xml version="1.0" encoding="utf-8"?>
<p:tagLst xmlns:a="http://schemas.openxmlformats.org/drawingml/2006/main" xmlns:r="http://schemas.openxmlformats.org/officeDocument/2006/relationships" xmlns:p="http://schemas.openxmlformats.org/presentationml/2006/main">
  <p:tag name="TIMING" val="|9.8|11.3"/>
</p:tagLst>
</file>

<file path=ppt/tags/tag12.xml><?xml version="1.0" encoding="utf-8"?>
<p:tagLst xmlns:a="http://schemas.openxmlformats.org/drawingml/2006/main" xmlns:r="http://schemas.openxmlformats.org/officeDocument/2006/relationships" xmlns:p="http://schemas.openxmlformats.org/presentationml/2006/main">
  <p:tag name="TIMING" val="|1|7.5"/>
</p:tagLst>
</file>

<file path=ppt/tags/tag13.xml><?xml version="1.0" encoding="utf-8"?>
<p:tagLst xmlns:a="http://schemas.openxmlformats.org/drawingml/2006/main" xmlns:r="http://schemas.openxmlformats.org/officeDocument/2006/relationships" xmlns:p="http://schemas.openxmlformats.org/presentationml/2006/main">
  <p:tag name="TIMING" val="|11.6|4.9|5.1"/>
</p:tagLst>
</file>

<file path=ppt/tags/tag14.xml><?xml version="1.0" encoding="utf-8"?>
<p:tagLst xmlns:a="http://schemas.openxmlformats.org/drawingml/2006/main" xmlns:r="http://schemas.openxmlformats.org/officeDocument/2006/relationships" xmlns:p="http://schemas.openxmlformats.org/presentationml/2006/main">
  <p:tag name="TIMING" val="|19.9|0.8|8.9|3.1|12.3|1.2"/>
</p:tagLst>
</file>

<file path=ppt/tags/tag15.xml><?xml version="1.0" encoding="utf-8"?>
<p:tagLst xmlns:a="http://schemas.openxmlformats.org/drawingml/2006/main" xmlns:r="http://schemas.openxmlformats.org/officeDocument/2006/relationships" xmlns:p="http://schemas.openxmlformats.org/presentationml/2006/main">
  <p:tag name="TIMING" val="|22|5.9|6.8"/>
</p:tagLst>
</file>

<file path=ppt/tags/tag16.xml><?xml version="1.0" encoding="utf-8"?>
<p:tagLst xmlns:a="http://schemas.openxmlformats.org/drawingml/2006/main" xmlns:r="http://schemas.openxmlformats.org/officeDocument/2006/relationships" xmlns:p="http://schemas.openxmlformats.org/presentationml/2006/main">
  <p:tag name="TIMING" val="|5.5|1.7|6.3|0.5|4.2|0.5|7.7|0.9"/>
</p:tagLst>
</file>

<file path=ppt/tags/tag17.xml><?xml version="1.0" encoding="utf-8"?>
<p:tagLst xmlns:a="http://schemas.openxmlformats.org/drawingml/2006/main" xmlns:r="http://schemas.openxmlformats.org/officeDocument/2006/relationships" xmlns:p="http://schemas.openxmlformats.org/presentationml/2006/main">
  <p:tag name="TIMING" val="|32.6|3.2"/>
</p:tagLst>
</file>

<file path=ppt/tags/tag18.xml><?xml version="1.0" encoding="utf-8"?>
<p:tagLst xmlns:a="http://schemas.openxmlformats.org/drawingml/2006/main" xmlns:r="http://schemas.openxmlformats.org/officeDocument/2006/relationships" xmlns:p="http://schemas.openxmlformats.org/presentationml/2006/main">
  <p:tag name="TIMING" val="|27|4.1|23.9"/>
</p:tagLst>
</file>

<file path=ppt/tags/tag19.xml><?xml version="1.0" encoding="utf-8"?>
<p:tagLst xmlns:a="http://schemas.openxmlformats.org/drawingml/2006/main" xmlns:r="http://schemas.openxmlformats.org/officeDocument/2006/relationships" xmlns:p="http://schemas.openxmlformats.org/presentationml/2006/main">
  <p:tag name="TIMING" val="|15.7|3.4|4.3|3.9|4|3.3"/>
</p:tagLst>
</file>

<file path=ppt/tags/tag2.xml><?xml version="1.0" encoding="utf-8"?>
<p:tagLst xmlns:a="http://schemas.openxmlformats.org/drawingml/2006/main" xmlns:r="http://schemas.openxmlformats.org/officeDocument/2006/relationships" xmlns:p="http://schemas.openxmlformats.org/presentationml/2006/main">
  <p:tag name="TIMING" val="|3.2|4.1|1.1|7.8|6.8"/>
</p:tagLst>
</file>

<file path=ppt/tags/tag20.xml><?xml version="1.0" encoding="utf-8"?>
<p:tagLst xmlns:a="http://schemas.openxmlformats.org/drawingml/2006/main" xmlns:r="http://schemas.openxmlformats.org/officeDocument/2006/relationships" xmlns:p="http://schemas.openxmlformats.org/presentationml/2006/main">
  <p:tag name="TIMING" val="|20.3"/>
</p:tagLst>
</file>

<file path=ppt/tags/tag3.xml><?xml version="1.0" encoding="utf-8"?>
<p:tagLst xmlns:a="http://schemas.openxmlformats.org/drawingml/2006/main" xmlns:r="http://schemas.openxmlformats.org/officeDocument/2006/relationships" xmlns:p="http://schemas.openxmlformats.org/presentationml/2006/main">
  <p:tag name="TIMING" val="|1.9|4.6|4.2"/>
</p:tagLst>
</file>

<file path=ppt/tags/tag4.xml><?xml version="1.0" encoding="utf-8"?>
<p:tagLst xmlns:a="http://schemas.openxmlformats.org/drawingml/2006/main" xmlns:r="http://schemas.openxmlformats.org/officeDocument/2006/relationships" xmlns:p="http://schemas.openxmlformats.org/presentationml/2006/main">
  <p:tag name="TIMING" val="|3|3.7|6.6|2.6"/>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1.3|10.3|5.4|23.5"/>
</p:tagLst>
</file>

<file path=ppt/tags/tag7.xml><?xml version="1.0" encoding="utf-8"?>
<p:tagLst xmlns:a="http://schemas.openxmlformats.org/drawingml/2006/main" xmlns:r="http://schemas.openxmlformats.org/officeDocument/2006/relationships" xmlns:p="http://schemas.openxmlformats.org/presentationml/2006/main">
  <p:tag name="TIMING" val="|45.2"/>
</p:tagLst>
</file>

<file path=ppt/tags/tag8.xml><?xml version="1.0" encoding="utf-8"?>
<p:tagLst xmlns:a="http://schemas.openxmlformats.org/drawingml/2006/main" xmlns:r="http://schemas.openxmlformats.org/officeDocument/2006/relationships" xmlns:p="http://schemas.openxmlformats.org/presentationml/2006/main">
  <p:tag name="TIMING" val="|30|6.1"/>
</p:tagLst>
</file>

<file path=ppt/tags/tag9.xml><?xml version="1.0" encoding="utf-8"?>
<p:tagLst xmlns:a="http://schemas.openxmlformats.org/drawingml/2006/main" xmlns:r="http://schemas.openxmlformats.org/officeDocument/2006/relationships" xmlns:p="http://schemas.openxmlformats.org/presentationml/2006/main">
  <p:tag name="TIMING" val="|2.7|0.8|4.2"/>
</p:tagLst>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1599</Words>
  <Application>Microsoft Office PowerPoint</Application>
  <PresentationFormat>Trình chiếu Trên màn hình (16:9)</PresentationFormat>
  <Paragraphs>195</Paragraphs>
  <Slides>25</Slides>
  <Notes>0</Notes>
  <HiddenSlides>0</HiddenSlides>
  <MMClips>3</MMClips>
  <ScaleCrop>false</ScaleCrop>
  <HeadingPairs>
    <vt:vector size="6" baseType="variant">
      <vt:variant>
        <vt:lpstr>Phông được Dùng</vt:lpstr>
      </vt:variant>
      <vt:variant>
        <vt:i4>2</vt:i4>
      </vt:variant>
      <vt:variant>
        <vt:lpstr>Chủ đề</vt:lpstr>
      </vt:variant>
      <vt:variant>
        <vt:i4>3</vt:i4>
      </vt:variant>
      <vt:variant>
        <vt:lpstr>Tiêu đề Bản chiếu</vt:lpstr>
      </vt:variant>
      <vt:variant>
        <vt:i4>25</vt:i4>
      </vt:variant>
    </vt:vector>
  </HeadingPairs>
  <TitlesOfParts>
    <vt:vector size="30" baseType="lpstr">
      <vt:lpstr>Arial</vt:lpstr>
      <vt:lpstr>Times New Roman</vt:lpstr>
      <vt:lpstr>Cover and End Slide Master</vt:lpstr>
      <vt:lpstr>Contents Slide Master</vt:lpstr>
      <vt:lpstr>Section Break Slide Master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Trần Quỳnh Anh</cp:lastModifiedBy>
  <cp:revision>233</cp:revision>
  <dcterms:created xsi:type="dcterms:W3CDTF">2016-12-05T23:26:54Z</dcterms:created>
  <dcterms:modified xsi:type="dcterms:W3CDTF">2022-05-01T00:56:41Z</dcterms:modified>
</cp:coreProperties>
</file>